
<file path=[Content_Types].xml><?xml version="1.0" encoding="utf-8"?>
<Types xmlns="http://schemas.openxmlformats.org/package/2006/content-types">
  <Default Extension="png" ContentType="image/png"/>
  <Default Extension="mp3" ContentType="audio/unknown"/>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321" r:id="rId2"/>
    <p:sldId id="411" r:id="rId3"/>
    <p:sldId id="382" r:id="rId4"/>
    <p:sldId id="412" r:id="rId5"/>
    <p:sldId id="414" r:id="rId6"/>
    <p:sldId id="413" r:id="rId7"/>
    <p:sldId id="416" r:id="rId8"/>
    <p:sldId id="415" r:id="rId9"/>
    <p:sldId id="417" r:id="rId10"/>
    <p:sldId id="420" r:id="rId11"/>
    <p:sldId id="419" r:id="rId12"/>
    <p:sldId id="418" r:id="rId13"/>
    <p:sldId id="297" r:id="rId14"/>
    <p:sldId id="422" r:id="rId15"/>
    <p:sldId id="421" r:id="rId16"/>
    <p:sldId id="423" r:id="rId17"/>
    <p:sldId id="424" r:id="rId18"/>
    <p:sldId id="425" r:id="rId19"/>
    <p:sldId id="426" r:id="rId20"/>
    <p:sldId id="428" r:id="rId21"/>
    <p:sldId id="427" r:id="rId22"/>
    <p:sldId id="429" r:id="rId23"/>
    <p:sldId id="430" r:id="rId24"/>
    <p:sldId id="431" r:id="rId25"/>
    <p:sldId id="433" r:id="rId26"/>
    <p:sldId id="432" r:id="rId27"/>
    <p:sldId id="434" r:id="rId28"/>
    <p:sldId id="435" r:id="rId29"/>
    <p:sldId id="436" r:id="rId30"/>
    <p:sldId id="438" r:id="rId31"/>
    <p:sldId id="439" r:id="rId32"/>
    <p:sldId id="437" r:id="rId33"/>
    <p:sldId id="440" r:id="rId34"/>
    <p:sldId id="441" r:id="rId35"/>
    <p:sldId id="442" r:id="rId36"/>
    <p:sldId id="444" r:id="rId37"/>
    <p:sldId id="443" r:id="rId38"/>
    <p:sldId id="445" r:id="rId39"/>
    <p:sldId id="446" r:id="rId40"/>
    <p:sldId id="447" r:id="rId41"/>
    <p:sldId id="449" r:id="rId42"/>
    <p:sldId id="448" r:id="rId43"/>
    <p:sldId id="450" r:id="rId44"/>
    <p:sldId id="451" r:id="rId45"/>
    <p:sldId id="452" r:id="rId46"/>
    <p:sldId id="453" r:id="rId47"/>
    <p:sldId id="455" r:id="rId48"/>
    <p:sldId id="454" r:id="rId49"/>
    <p:sldId id="456" r:id="rId50"/>
    <p:sldId id="458" r:id="rId51"/>
    <p:sldId id="457" r:id="rId52"/>
    <p:sldId id="460" r:id="rId53"/>
    <p:sldId id="459" r:id="rId54"/>
    <p:sldId id="462" r:id="rId55"/>
    <p:sldId id="461" r:id="rId56"/>
    <p:sldId id="463" r:id="rId57"/>
    <p:sldId id="465" r:id="rId58"/>
    <p:sldId id="464" r:id="rId59"/>
    <p:sldId id="467" r:id="rId60"/>
    <p:sldId id="468" r:id="rId61"/>
    <p:sldId id="466" r:id="rId62"/>
    <p:sldId id="469" r:id="rId63"/>
    <p:sldId id="470" r:id="rId64"/>
  </p:sldIdLst>
  <p:sldSz cx="12192000" cy="6858000"/>
  <p:notesSz cx="6858000" cy="9144000"/>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D0D0"/>
    <a:srgbClr val="9F604C"/>
    <a:srgbClr val="D8816A"/>
    <a:srgbClr val="FBF6F4"/>
    <a:srgbClr val="B5C9C7"/>
    <a:srgbClr val="1E315F"/>
    <a:srgbClr val="A1C5DA"/>
    <a:srgbClr val="224AAF"/>
    <a:srgbClr val="A8828A"/>
    <a:srgbClr val="EACA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196" autoAdjust="0"/>
  </p:normalViewPr>
  <p:slideViewPr>
    <p:cSldViewPr snapToGrid="0">
      <p:cViewPr>
        <p:scale>
          <a:sx n="90" d="100"/>
          <a:sy n="90" d="100"/>
        </p:scale>
        <p:origin x="-1314" y="-57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28C2D0-6731-4BCC-A5F4-AE7B812F1F9B}" type="datetimeFigureOut">
              <a:rPr lang="zh-CN" altLang="en-US" smtClean="0"/>
              <a:t>2018-4-4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3A1EC7-69F3-4752-BC1B-FA5AEE4D79EC}" type="slidenum">
              <a:rPr lang="zh-CN" altLang="en-US" smtClean="0"/>
              <a:t>‹#›</a:t>
            </a:fld>
            <a:endParaRPr lang="zh-CN" altLang="en-US"/>
          </a:p>
        </p:txBody>
      </p:sp>
    </p:spTree>
    <p:extLst>
      <p:ext uri="{BB962C8B-B14F-4D97-AF65-F5344CB8AC3E}">
        <p14:creationId xmlns:p14="http://schemas.microsoft.com/office/powerpoint/2010/main" val="1608743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20</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25</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30</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31</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36</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41</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47</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50</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52</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54</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57</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59</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60</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62</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a:t>
            </a:fld>
            <a:endParaRPr lang="zh-CN" altLang="en-US"/>
          </a:p>
        </p:txBody>
      </p:sp>
    </p:spTree>
    <p:extLst>
      <p:ext uri="{BB962C8B-B14F-4D97-AF65-F5344CB8AC3E}">
        <p14:creationId xmlns:p14="http://schemas.microsoft.com/office/powerpoint/2010/main" val="2644643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7</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10</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11</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13</a:t>
            </a:fld>
            <a:endParaRPr lang="zh-CN" altLang="en-US"/>
          </a:p>
        </p:txBody>
      </p:sp>
    </p:spTree>
    <p:extLst>
      <p:ext uri="{BB962C8B-B14F-4D97-AF65-F5344CB8AC3E}">
        <p14:creationId xmlns:p14="http://schemas.microsoft.com/office/powerpoint/2010/main" val="2398065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14</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21C01A3-2B17-42C2-B2AB-3BA4A4D963C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842E8ECF-3B43-46D6-AB7B-4207F2CB08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xmlns="" id="{B3B5F52A-E4D4-4CCF-895D-E399B4B7CB98}"/>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F7A66131-1239-4F15-B5D8-0A60D4DAC0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DEE63D02-E87B-4BC2-8838-04E5DFD82E0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54131734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E33FFF4-8822-4EC6-91C5-592B4AF63C4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15A7ABDA-2BF9-4595-93BF-AC19BE026A4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CF61A383-289D-4AA6-8720-70381A93CE45}"/>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C64B99AB-E02F-4370-A46D-E746FB8434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90397FA9-1C31-49E8-8E4A-EB0365F81726}"/>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92861768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70B12B52-0449-4D17-9DF0-A2C9907EBA4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539CF671-0729-4308-82D8-6584F61BDECC}"/>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C0B1E13E-DB4C-422A-91E6-64376045E97D}"/>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A52250F8-8F16-4146-B9B6-C2D7EB9912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7B388A13-0C65-453D-AA2D-095246DDF507}"/>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5990233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日期占位符 2">
            <a:extLst>
              <a:ext uri="{FF2B5EF4-FFF2-40B4-BE49-F238E27FC236}">
                <a16:creationId xmlns="" xmlns:a16="http://schemas.microsoft.com/office/drawing/2014/main" id="{5B718DA3-CFD8-42DD-B818-ED96C11E012F}"/>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4" name="页脚占位符 3">
            <a:extLst>
              <a:ext uri="{FF2B5EF4-FFF2-40B4-BE49-F238E27FC236}">
                <a16:creationId xmlns="" xmlns:a16="http://schemas.microsoft.com/office/drawing/2014/main" id="{2DBC261C-2B79-4B70-90A5-CBB0FD8C194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C49D3B3D-8401-41AF-BB0A-EEA5621DCB53}"/>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
        <p:nvSpPr>
          <p:cNvPr id="6" name="TextBox 5"/>
          <p:cNvSpPr txBox="1"/>
          <p:nvPr userDrawn="1"/>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367171802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FCC1D15-A178-45C6-8CD6-049345CB769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7441EF2E-FB60-4E0A-9925-BC56FAFF12C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F8B2ACAF-C2EF-4003-9787-22918D029CFF}"/>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D0FAA0D9-B6D4-432A-946B-7C9C2BAF99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4D3BB19F-EB0B-41B6-BF7B-7B0710B80B16}"/>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75704148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8B8DEBD-0F09-489C-B07E-EA2DA6FBE5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B5E43F65-36A2-464C-B26F-BD68308926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19F660A4-EA24-4117-B830-EE536BA7752A}"/>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F3E70239-6D1D-4FCB-92FD-3208A4C0DE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4885CF27-8A22-45A9-8901-65A0D78C419C}"/>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5056919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C6B2181-DF1E-4F40-8717-66713B0AF70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58783D72-AD91-4D0B-917F-1957EA24D06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1CE9E5C5-30C5-4279-8683-55A11A17606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912A7406-43BE-4D28-B999-44FD5DCA6800}"/>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6" name="页脚占位符 5">
            <a:extLst>
              <a:ext uri="{FF2B5EF4-FFF2-40B4-BE49-F238E27FC236}">
                <a16:creationId xmlns:a16="http://schemas.microsoft.com/office/drawing/2014/main" xmlns="" id="{0F9A2F19-85F2-44F7-95FE-D384AA7B64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28DE3942-455B-42E1-BC64-D58DF36C3AE8}"/>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30652569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4D5E86E-16F9-4057-BA4D-1D584352757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109EF540-87F4-41D2-BF37-76FCC82441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5493A934-5880-4708-A377-E4A2C6C7FBA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81CFE967-BBC0-42C1-96B0-CDBECC0111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BD9EAF25-2464-4E7E-8768-A2AB4D689F0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7C3F2322-2429-45A8-88C6-E18888867732}"/>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8" name="页脚占位符 7">
            <a:extLst>
              <a:ext uri="{FF2B5EF4-FFF2-40B4-BE49-F238E27FC236}">
                <a16:creationId xmlns:a16="http://schemas.microsoft.com/office/drawing/2014/main" xmlns="" id="{62C74DDF-59FA-4A2E-8B50-6A8F359B65F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816C8725-9089-4B12-8C24-9E9E193ED9FF}"/>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39702691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D11891A-96EA-4630-92CC-15A5EE81E84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5B718DA3-CFD8-42DD-B818-ED96C11E012F}"/>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4" name="页脚占位符 3">
            <a:extLst>
              <a:ext uri="{FF2B5EF4-FFF2-40B4-BE49-F238E27FC236}">
                <a16:creationId xmlns:a16="http://schemas.microsoft.com/office/drawing/2014/main" xmlns="" id="{2DBC261C-2B79-4B70-90A5-CBB0FD8C194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C49D3B3D-8401-41AF-BB0A-EEA5621DCB53}"/>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
        <p:nvSpPr>
          <p:cNvPr id="13" name="TextBox 12"/>
          <p:cNvSpPr txBox="1"/>
          <p:nvPr userDrawn="1"/>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169315360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5C4A452B-5B81-4183-A81D-D0FEAE4EF102}"/>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3" name="页脚占位符 2">
            <a:extLst>
              <a:ext uri="{FF2B5EF4-FFF2-40B4-BE49-F238E27FC236}">
                <a16:creationId xmlns:a16="http://schemas.microsoft.com/office/drawing/2014/main" xmlns="" id="{A4A28C00-2ADC-4951-A78C-98D228E8C5A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06B3BA73-01A1-4786-8B31-6AF8F1A6C11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286109123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90E0ADA-6C3C-45A4-AD50-1CBA3CF026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A26CB4D3-02CC-4088-968F-3394D4A61B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54994CCD-7E65-4BA7-815F-09CAC3E66B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F15D9D25-347F-4782-827C-3111C2D65284}"/>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6" name="页脚占位符 5">
            <a:extLst>
              <a:ext uri="{FF2B5EF4-FFF2-40B4-BE49-F238E27FC236}">
                <a16:creationId xmlns:a16="http://schemas.microsoft.com/office/drawing/2014/main" xmlns="" id="{36123361-55B9-4371-9136-F3707B3732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646F9824-C005-4544-9CB0-F3608A71A98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47476005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CF3FBEA-D66C-42C6-AD4C-0EDFFB6A4A0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6348F391-9BA7-4A95-B432-5D966F12A8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35D15865-D200-4431-A3C2-8290F12C6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6BCCE7B4-6832-4786-B227-AD37CB5FD527}"/>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6" name="页脚占位符 5">
            <a:extLst>
              <a:ext uri="{FF2B5EF4-FFF2-40B4-BE49-F238E27FC236}">
                <a16:creationId xmlns:a16="http://schemas.microsoft.com/office/drawing/2014/main" xmlns="" id="{D517687A-387A-4CFB-9E07-2FD17B5018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6C94BDD5-BC71-4AA3-B078-B974C8514461}"/>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25352386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A84F4179-65E6-4EAF-B082-FF2FFE99A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AA8828CF-61DD-41B5-AB93-3A4FE7E278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683162D6-3DB6-4E67-BDA1-CA9633AD8D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31C216AF-C200-4FFC-947B-22402ACC70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B523219A-4262-4D16-B41C-F297F7D27D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695301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hyperlink" Target="&#34920;6.1&#21644;&#34920;6.2.docx"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hyperlink" Target="&#12304;&#20363;6.3&#12305;%20&#21019;&#24314;&#32447;&#31243;.txt"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12304;&#20363;6.4&#12305;%20&#20351;&#29992;&#20004;&#20010;&#24182;&#21457;&#32447;&#31243;.txt"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hyperlink" Target="&#12304;&#20363;6.6&#12305;%20&#35774;&#35745;&#25511;&#21046;&#21488;&#24212;&#29992;&#31243;&#24207;.txt" TargetMode="Externa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12304;&#20363;6.7&#12305;&#20316;&#20026;&#32447;&#31243;&#30340;&#20837;&#21475;.txt" TargetMode="External"/><Relationship Id="rId2" Type="http://schemas.openxmlformats.org/officeDocument/2006/relationships/hyperlink" Target="&#12304;&#20363;6.7&#12305;cellContents&#20889;&#20837;&#25968;&#25454;.txt"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hyperlink" Target="&#12304;&#20363;6.7&#12305;&#23545;&#21516;&#19968;&#20010;Cell&#23545;&#35937;&#36827;&#34892;&#25805;&#20316;.txt" TargetMode="Externa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hyperlink" Target="&#12304;&#20363;6.8&#12305;%20&#35774;&#35745;&#19968;&#20010;&#31243;&#24207;&#28436;&#31034;&#32447;&#31243;&#38388;&#30340;&#36890;&#20449;.txt" TargetMode="Externa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12304;&#20363;6.9&#12305;%20&#35774;&#35745;WinForm&#24212;&#29992;&#31243;&#24207;.txt"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12304;&#20363;6.10&#12305;%20Mutex&#30340;&#20351;&#29992;.txt" TargetMode="Externa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12304;&#20363;6.11&#12305;%20&#29992;&#32447;&#31243;&#23454;&#29616;&#8220;&#25991;&#23383;&#25220;&#20889;&#21592;&#8221;&#23567;&#31243;&#24207;.txt" TargetMode="Externa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12304;&#20363;6.12&#12305;%20&#29992;&#22810;&#32447;&#31243;&#28436;&#31034;&#21521;&#20004;&#20010;&#25991;&#26412;&#26694;&#20013;&#21516;&#26102;&#20889;&#20837;&#25991;&#26412;.txt"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0" r="-10000"/>
          </a:stretch>
        </a:blipFill>
        <a:effectLst/>
      </p:bgPr>
    </p:bg>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xmlns=""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xmlns=""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xmlns=""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xmlns=""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xmlns=""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xmlns=""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xmlns=""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xmlns=""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xmlns=""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xmlns=""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xmlns=""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xmlns=""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xmlns=""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xmlns=""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xmlns=""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xmlns=""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xmlns=""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xmlns=""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xmlns=""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xmlns=""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xmlns=""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xmlns=""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xmlns=""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xmlns=""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xmlns=""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xmlns=""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xmlns=""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xmlns=""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xmlns=""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xmlns=""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xmlns=""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xmlns=""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xmlns=""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xmlns=""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xmlns=""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xmlns=""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xmlns=""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xmlns=""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xmlns=""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xmlns=""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xmlns=""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xmlns=""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xmlns=""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xmlns=""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xmlns=""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xmlns=""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xmlns=""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xmlns=""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xmlns=""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xmlns=""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xmlns=""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xmlns=""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xmlns=""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xmlns=""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xmlns=""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xmlns=""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xmlns=""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xmlns=""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xmlns=""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xmlns=""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xmlns=""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xmlns=""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xmlns=""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xmlns=""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xmlns=""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xmlns=""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xmlns=""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xmlns=""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xmlns=""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xmlns=""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xmlns=""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xmlns=""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xmlns=""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01433" y="-804776"/>
            <a:ext cx="609600" cy="609600"/>
          </a:xfrm>
          <a:prstGeom prst="rect">
            <a:avLst/>
          </a:prstGeom>
        </p:spPr>
      </p:pic>
      <p:sp>
        <p:nvSpPr>
          <p:cNvPr id="105" name="文本框 16">
            <a:extLst>
              <a:ext uri="{FF2B5EF4-FFF2-40B4-BE49-F238E27FC236}">
                <a16:creationId xmlns="" xmlns:a16="http://schemas.microsoft.com/office/drawing/2014/main" id="{F3F3EE3B-757A-4D8C-BC82-A7A8EC5383FF}"/>
              </a:ext>
            </a:extLst>
          </p:cNvPr>
          <p:cNvSpPr txBox="1"/>
          <p:nvPr/>
        </p:nvSpPr>
        <p:spPr>
          <a:xfrm>
            <a:off x="3146134" y="1498184"/>
            <a:ext cx="5942652"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a:solidFill>
                  <a:srgbClr val="9F604C"/>
                </a:solidFill>
                <a:latin typeface="+mj-ea"/>
                <a:ea typeface="+mj-ea"/>
              </a:rPr>
              <a:t>6</a:t>
            </a:r>
            <a:r>
              <a:rPr lang="zh-CN" altLang="en-US" sz="5400" b="1" dirty="0" smtClean="0">
                <a:solidFill>
                  <a:srgbClr val="9F604C"/>
                </a:solidFill>
                <a:latin typeface="+mj-ea"/>
                <a:ea typeface="+mj-ea"/>
              </a:rPr>
              <a:t>章 </a:t>
            </a:r>
            <a:r>
              <a:rPr lang="en-US" altLang="zh-CN" sz="5400" b="1" dirty="0">
                <a:solidFill>
                  <a:srgbClr val="9F604C"/>
                </a:solidFill>
              </a:rPr>
              <a:t>C#</a:t>
            </a:r>
            <a:r>
              <a:rPr lang="zh-CN" altLang="zh-CN" sz="5400" b="1" dirty="0">
                <a:solidFill>
                  <a:srgbClr val="9F604C"/>
                </a:solidFill>
              </a:rPr>
              <a:t>线程技术</a:t>
            </a:r>
          </a:p>
        </p:txBody>
      </p:sp>
      <p:sp>
        <p:nvSpPr>
          <p:cNvPr id="120" name="文本框 16">
            <a:extLst>
              <a:ext uri="{FF2B5EF4-FFF2-40B4-BE49-F238E27FC236}">
                <a16:creationId xmlns="" xmlns:a16="http://schemas.microsoft.com/office/drawing/2014/main" id="{F3F3EE3B-757A-4D8C-BC82-A7A8EC5383FF}"/>
              </a:ext>
            </a:extLst>
          </p:cNvPr>
          <p:cNvSpPr txBox="1"/>
          <p:nvPr/>
        </p:nvSpPr>
        <p:spPr>
          <a:xfrm>
            <a:off x="6684736" y="3627471"/>
            <a:ext cx="3889206" cy="584775"/>
          </a:xfrm>
          <a:prstGeom prst="rect">
            <a:avLst/>
          </a:prstGeom>
          <a:noFill/>
        </p:spPr>
        <p:txBody>
          <a:bodyPr wrap="none" rtlCol="0">
            <a:spAutoFit/>
          </a:bodyPr>
          <a:lstStyle/>
          <a:p>
            <a:r>
              <a:rPr lang="en-US" altLang="zh-CN" sz="3200" b="1" dirty="0" smtClean="0"/>
              <a:t>——</a:t>
            </a:r>
            <a:r>
              <a:rPr lang="zh-CN" altLang="zh-CN" sz="3200" b="1" dirty="0"/>
              <a:t>引入线程的动机</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1635314877"/>
      </p:ext>
    </p:extLst>
  </p:cSld>
  <p:clrMapOvr>
    <a:masterClrMapping/>
  </p:clrMapOvr>
  <mc:AlternateContent xmlns:mc="http://schemas.openxmlformats.org/markup-compatibility/2006" xmlns:p14="http://schemas.microsoft.com/office/powerpoint/2010/main">
    <mc:Choice Requires="p14">
      <p:transition spd="slow" p14:dur="4400" advClick="0" advTm="0">
        <p14:honeycomb/>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xmlns=""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xmlns=""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xmlns=""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xmlns=""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xmlns=""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xmlns=""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xmlns=""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xmlns=""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xmlns=""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xmlns=""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xmlns=""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xmlns=""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xmlns=""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xmlns=""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xmlns=""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xmlns=""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xmlns=""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xmlns=""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xmlns=""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xmlns=""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xmlns=""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xmlns=""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xmlns=""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xmlns=""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xmlns=""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xmlns=""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xmlns=""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xmlns=""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xmlns=""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xmlns=""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xmlns=""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xmlns=""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xmlns=""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xmlns=""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xmlns=""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xmlns=""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xmlns=""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xmlns=""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xmlns=""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xmlns=""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xmlns=""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xmlns=""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xmlns=""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xmlns=""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xmlns=""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xmlns=""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xmlns=""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xmlns=""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xmlns=""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xmlns=""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xmlns=""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xmlns=""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xmlns=""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xmlns=""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xmlns=""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xmlns=""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xmlns=""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xmlns=""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xmlns=""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xmlns=""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xmlns=""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xmlns=""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xmlns=""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xmlns=""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xmlns=""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xmlns=""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xmlns=""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xmlns=""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xmlns=""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xmlns=""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xmlns=""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xmlns=""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xmlns=""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 xmlns:a16="http://schemas.microsoft.com/office/drawing/2014/main" id="{F3F3EE3B-757A-4D8C-BC82-A7A8EC5383FF}"/>
              </a:ext>
            </a:extLst>
          </p:cNvPr>
          <p:cNvSpPr txBox="1"/>
          <p:nvPr/>
        </p:nvSpPr>
        <p:spPr>
          <a:xfrm>
            <a:off x="3146134" y="1498184"/>
            <a:ext cx="5942652"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a:solidFill>
                  <a:srgbClr val="9F604C"/>
                </a:solidFill>
                <a:latin typeface="+mj-ea"/>
                <a:ea typeface="+mj-ea"/>
              </a:rPr>
              <a:t>6</a:t>
            </a:r>
            <a:r>
              <a:rPr lang="zh-CN" altLang="en-US" sz="5400" b="1" dirty="0" smtClean="0">
                <a:solidFill>
                  <a:srgbClr val="9F604C"/>
                </a:solidFill>
                <a:latin typeface="+mj-ea"/>
                <a:ea typeface="+mj-ea"/>
              </a:rPr>
              <a:t>章 </a:t>
            </a:r>
            <a:r>
              <a:rPr lang="en-US" altLang="zh-CN" sz="5400" b="1" dirty="0">
                <a:solidFill>
                  <a:srgbClr val="9F604C"/>
                </a:solidFill>
              </a:rPr>
              <a:t>C#</a:t>
            </a:r>
            <a:r>
              <a:rPr lang="zh-CN" altLang="zh-CN" sz="5400" b="1" dirty="0">
                <a:solidFill>
                  <a:srgbClr val="9F604C"/>
                </a:solidFill>
              </a:rPr>
              <a:t>线程技术</a:t>
            </a:r>
          </a:p>
        </p:txBody>
      </p:sp>
      <p:sp>
        <p:nvSpPr>
          <p:cNvPr id="120" name="文本框 16">
            <a:extLst>
              <a:ext uri="{FF2B5EF4-FFF2-40B4-BE49-F238E27FC236}">
                <a16:creationId xmlns="" xmlns:a16="http://schemas.microsoft.com/office/drawing/2014/main" id="{F3F3EE3B-757A-4D8C-BC82-A7A8EC5383FF}"/>
              </a:ext>
            </a:extLst>
          </p:cNvPr>
          <p:cNvSpPr txBox="1"/>
          <p:nvPr/>
        </p:nvSpPr>
        <p:spPr>
          <a:xfrm>
            <a:off x="5868684" y="3627471"/>
            <a:ext cx="5109091" cy="584775"/>
          </a:xfrm>
          <a:prstGeom prst="rect">
            <a:avLst/>
          </a:prstGeom>
          <a:noFill/>
        </p:spPr>
        <p:txBody>
          <a:bodyPr wrap="none" rtlCol="0">
            <a:spAutoFit/>
          </a:bodyPr>
          <a:lstStyle/>
          <a:p>
            <a:r>
              <a:rPr lang="en-US" altLang="zh-CN" sz="3200" b="1" dirty="0" smtClean="0"/>
              <a:t>——</a:t>
            </a:r>
            <a:r>
              <a:rPr lang="zh-CN" altLang="zh-CN" sz="3200" b="1" dirty="0"/>
              <a:t>线程的创建及状态控制</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3320883205"/>
      </p:ext>
    </p:extLst>
  </p:cSld>
  <p:clrMapOvr>
    <a:masterClrMapping/>
  </p:clrMapOvr>
  <mc:AlternateContent xmlns:mc="http://schemas.openxmlformats.org/markup-compatibility/2006" xmlns:p14="http://schemas.microsoft.com/office/powerpoint/2010/main">
    <mc:Choice Requires="p14">
      <p:transition spd="slow" p14:dur="4400" advClick="0" advTm="0">
        <p14:honeycomb/>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4660169" y="3369626"/>
            <a:ext cx="2973998" cy="482919"/>
          </a:xfrm>
          <a:prstGeom prst="rect">
            <a:avLst/>
          </a:prstGeom>
        </p:spPr>
        <p:txBody>
          <a:bodyPr wrap="square" lIns="144000" tIns="0" rIns="144000" bIns="0">
            <a:noAutofit/>
          </a:bodyPr>
          <a:lstStyle/>
          <a:p>
            <a:r>
              <a:rPr lang="en-US" altLang="zh-CN" sz="2800" b="1" dirty="0"/>
              <a:t>Thread</a:t>
            </a:r>
            <a:r>
              <a:rPr lang="zh-CN" altLang="zh-CN" sz="2800" b="1" dirty="0"/>
              <a:t>类的使用　</a:t>
            </a:r>
          </a:p>
        </p:txBody>
      </p:sp>
    </p:spTree>
    <p:extLst>
      <p:ext uri="{BB962C8B-B14F-4D97-AF65-F5344CB8AC3E}">
        <p14:creationId xmlns:p14="http://schemas.microsoft.com/office/powerpoint/2010/main" val="793230848"/>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Thread</a:t>
            </a:r>
            <a:r>
              <a:rPr lang="zh-CN" altLang="zh-CN" sz="2800" b="1" dirty="0"/>
              <a:t>类的使用</a:t>
            </a:r>
            <a:r>
              <a:rPr lang="zh-CN" altLang="zh-CN" sz="2800" dirty="0"/>
              <a:t>　</a:t>
            </a:r>
            <a:endParaRPr lang="zh-CN" altLang="zh-CN" sz="2800" b="1" dirty="0"/>
          </a:p>
        </p:txBody>
      </p:sp>
      <p:sp>
        <p:nvSpPr>
          <p:cNvPr id="4" name="TextBox 3"/>
          <p:cNvSpPr txBox="1"/>
          <p:nvPr/>
        </p:nvSpPr>
        <p:spPr>
          <a:xfrm>
            <a:off x="1169581" y="1318437"/>
            <a:ext cx="9760689" cy="1700530"/>
          </a:xfrm>
          <a:prstGeom prst="rect">
            <a:avLst/>
          </a:prstGeom>
          <a:noFill/>
        </p:spPr>
        <p:txBody>
          <a:bodyPr wrap="square" rtlCol="0">
            <a:spAutoFit/>
          </a:bodyPr>
          <a:lstStyle/>
          <a:p>
            <a:pPr indent="446088">
              <a:lnSpc>
                <a:spcPct val="150000"/>
              </a:lnSpc>
            </a:pPr>
            <a:r>
              <a:rPr lang="zh-CN" altLang="zh-CN" dirty="0"/>
              <a:t>在</a:t>
            </a:r>
            <a:r>
              <a:rPr lang="en-US" altLang="zh-CN" dirty="0"/>
              <a:t>.NET</a:t>
            </a:r>
            <a:r>
              <a:rPr lang="zh-CN" altLang="zh-CN" dirty="0"/>
              <a:t>类库中，所有与多线程机制应用相关的类都放在</a:t>
            </a:r>
            <a:r>
              <a:rPr lang="en-US" altLang="zh-CN" dirty="0" err="1"/>
              <a:t>System.Threading</a:t>
            </a:r>
            <a:r>
              <a:rPr lang="zh-CN" altLang="zh-CN" dirty="0"/>
              <a:t>命名空间中。其中</a:t>
            </a:r>
            <a:r>
              <a:rPr lang="en-US" altLang="zh-CN" dirty="0"/>
              <a:t>Thread</a:t>
            </a:r>
            <a:r>
              <a:rPr lang="zh-CN" altLang="zh-CN" dirty="0"/>
              <a:t>类用于创建线程，</a:t>
            </a:r>
            <a:r>
              <a:rPr lang="en-US" altLang="zh-CN" dirty="0" err="1"/>
              <a:t>ThreadPool</a:t>
            </a:r>
            <a:r>
              <a:rPr lang="zh-CN" altLang="zh-CN" dirty="0"/>
              <a:t>类用于管理线程池等，此外还提供了解决线程执行中死锁、线程间通信等实际问题的机制。如果想在应用程序中使用多线程，就必须包含这个类，使用方法很简单，在程序的头部，声明如下命名空间</a:t>
            </a:r>
            <a:r>
              <a:rPr lang="zh-CN" altLang="zh-CN" dirty="0" smtClean="0"/>
              <a:t>：</a:t>
            </a:r>
            <a:endParaRPr lang="zh-CN" altLang="zh-CN" dirty="0"/>
          </a:p>
        </p:txBody>
      </p:sp>
      <p:sp>
        <p:nvSpPr>
          <p:cNvPr id="5" name="圆角矩形 4"/>
          <p:cNvSpPr/>
          <p:nvPr/>
        </p:nvSpPr>
        <p:spPr>
          <a:xfrm>
            <a:off x="1614931" y="3059668"/>
            <a:ext cx="8656120" cy="408623"/>
          </a:xfrm>
          <a:prstGeom prst="roundRect">
            <a:avLst/>
          </a:prstGeom>
          <a:solidFill>
            <a:srgbClr val="EDD0D0"/>
          </a:solidFill>
        </p:spPr>
        <p:txBody>
          <a:bodyPr wrap="square">
            <a:spAutoFit/>
          </a:bodyPr>
          <a:lstStyle/>
          <a:p>
            <a:r>
              <a:rPr lang="en-US" altLang="zh-CN" dirty="0"/>
              <a:t>using </a:t>
            </a:r>
            <a:r>
              <a:rPr lang="en-US" altLang="zh-CN" dirty="0" err="1"/>
              <a:t>System.Threading</a:t>
            </a:r>
            <a:r>
              <a:rPr lang="en-US" altLang="zh-CN" dirty="0"/>
              <a:t>;</a:t>
            </a:r>
            <a:endParaRPr lang="zh-CN" altLang="zh-CN" dirty="0"/>
          </a:p>
        </p:txBody>
      </p:sp>
      <p:sp>
        <p:nvSpPr>
          <p:cNvPr id="6" name="矩形 5"/>
          <p:cNvSpPr/>
          <p:nvPr/>
        </p:nvSpPr>
        <p:spPr>
          <a:xfrm>
            <a:off x="1169581" y="3613666"/>
            <a:ext cx="5250155" cy="369332"/>
          </a:xfrm>
          <a:prstGeom prst="rect">
            <a:avLst/>
          </a:prstGeom>
        </p:spPr>
        <p:txBody>
          <a:bodyPr wrap="none">
            <a:spAutoFit/>
          </a:bodyPr>
          <a:lstStyle/>
          <a:p>
            <a:r>
              <a:rPr lang="en-US" altLang="zh-CN" dirty="0"/>
              <a:t>Thread</a:t>
            </a:r>
            <a:r>
              <a:rPr lang="zh-CN" altLang="zh-CN" dirty="0"/>
              <a:t>类的常用属性和</a:t>
            </a:r>
            <a:r>
              <a:rPr lang="zh-CN" altLang="zh-CN" dirty="0">
                <a:hlinkClick r:id="rId2" action="ppaction://hlinkfile"/>
              </a:rPr>
              <a:t>方法如表</a:t>
            </a:r>
            <a:r>
              <a:rPr lang="en-US" altLang="zh-CN" dirty="0">
                <a:hlinkClick r:id="rId2" action="ppaction://hlinkfile"/>
              </a:rPr>
              <a:t>6.1</a:t>
            </a:r>
            <a:r>
              <a:rPr lang="zh-CN" altLang="zh-CN" dirty="0">
                <a:hlinkClick r:id="rId2" action="ppaction://hlinkfile"/>
              </a:rPr>
              <a:t>和表</a:t>
            </a:r>
            <a:r>
              <a:rPr lang="en-US" altLang="zh-CN" dirty="0">
                <a:hlinkClick r:id="rId2" action="ppaction://hlinkfile"/>
              </a:rPr>
              <a:t>6.2</a:t>
            </a:r>
            <a:r>
              <a:rPr lang="zh-CN" altLang="zh-CN" dirty="0">
                <a:hlinkClick r:id="rId2" action="ppaction://hlinkfile"/>
              </a:rPr>
              <a:t>所示。</a:t>
            </a:r>
            <a:endParaRPr lang="zh-CN" altLang="zh-CN" dirty="0"/>
          </a:p>
        </p:txBody>
      </p:sp>
    </p:spTree>
    <p:extLst>
      <p:ext uri="{BB962C8B-B14F-4D97-AF65-F5344CB8AC3E}">
        <p14:creationId xmlns:p14="http://schemas.microsoft.com/office/powerpoint/2010/main" val="141880139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Thread</a:t>
            </a:r>
            <a:r>
              <a:rPr lang="zh-CN" altLang="zh-CN" sz="2800" b="1" dirty="0"/>
              <a:t>类的使用</a:t>
            </a:r>
            <a:r>
              <a:rPr lang="zh-CN" altLang="zh-CN" sz="2800" dirty="0"/>
              <a:t>　</a:t>
            </a:r>
            <a:endParaRPr lang="zh-CN" altLang="zh-CN" sz="2800" b="1" dirty="0"/>
          </a:p>
        </p:txBody>
      </p:sp>
      <p:sp>
        <p:nvSpPr>
          <p:cNvPr id="2" name="矩形 1"/>
          <p:cNvSpPr/>
          <p:nvPr/>
        </p:nvSpPr>
        <p:spPr>
          <a:xfrm>
            <a:off x="1260381" y="1170976"/>
            <a:ext cx="3142848" cy="369332"/>
          </a:xfrm>
          <a:prstGeom prst="rect">
            <a:avLst/>
          </a:prstGeom>
        </p:spPr>
        <p:txBody>
          <a:bodyPr wrap="none">
            <a:spAutoFit/>
          </a:bodyPr>
          <a:lstStyle/>
          <a:p>
            <a:r>
              <a:rPr lang="zh-CN" altLang="zh-CN" dirty="0"/>
              <a:t>【例</a:t>
            </a:r>
            <a:r>
              <a:rPr lang="en-US" altLang="zh-CN" b="1" dirty="0"/>
              <a:t>6.2</a:t>
            </a:r>
            <a:r>
              <a:rPr lang="zh-CN" altLang="zh-CN" dirty="0"/>
              <a:t>】 </a:t>
            </a:r>
            <a:r>
              <a:rPr lang="en-US" altLang="zh-CN" dirty="0"/>
              <a:t>Thread</a:t>
            </a:r>
            <a:r>
              <a:rPr lang="zh-CN" altLang="zh-CN" dirty="0"/>
              <a:t>类的使用。</a:t>
            </a:r>
          </a:p>
        </p:txBody>
      </p:sp>
      <p:sp>
        <p:nvSpPr>
          <p:cNvPr id="3" name="TextBox 2"/>
          <p:cNvSpPr txBox="1"/>
          <p:nvPr/>
        </p:nvSpPr>
        <p:spPr>
          <a:xfrm>
            <a:off x="1403498" y="1525625"/>
            <a:ext cx="9409814" cy="4047113"/>
          </a:xfrm>
          <a:prstGeom prst="roundRect">
            <a:avLst>
              <a:gd name="adj" fmla="val 3799"/>
            </a:avLst>
          </a:prstGeom>
          <a:solidFill>
            <a:srgbClr val="EDD0D0"/>
          </a:solidFill>
        </p:spPr>
        <p:txBody>
          <a:bodyPr wrap="square" rtlCol="0">
            <a:spAutoFit/>
          </a:bodyPr>
          <a:lstStyle/>
          <a:p>
            <a:r>
              <a:rPr lang="en-US" altLang="zh-CN" sz="1400" dirty="0"/>
              <a:t>using System;</a:t>
            </a:r>
            <a:endParaRPr lang="zh-CN" altLang="zh-CN" sz="1400" dirty="0"/>
          </a:p>
          <a:p>
            <a:r>
              <a:rPr lang="en-US" altLang="zh-CN" sz="1400" dirty="0"/>
              <a:t>…</a:t>
            </a:r>
            <a:endParaRPr lang="zh-CN" altLang="zh-CN" sz="1400" dirty="0"/>
          </a:p>
          <a:p>
            <a:r>
              <a:rPr lang="en-US" altLang="zh-CN" sz="1400" dirty="0"/>
              <a:t>using </a:t>
            </a:r>
            <a:r>
              <a:rPr lang="en-US" altLang="zh-CN" sz="1400" dirty="0" err="1"/>
              <a:t>System.Threading</a:t>
            </a:r>
            <a:r>
              <a:rPr lang="en-US" altLang="zh-CN" sz="1400" dirty="0"/>
              <a:t>;</a:t>
            </a:r>
            <a:endParaRPr lang="zh-CN" altLang="zh-CN" sz="1400" dirty="0"/>
          </a:p>
          <a:p>
            <a:r>
              <a:rPr lang="en-US" altLang="zh-CN" sz="1400" dirty="0"/>
              <a:t>namespace Ex6_2</a:t>
            </a:r>
            <a:endParaRPr lang="zh-CN" altLang="zh-CN" sz="1400" dirty="0"/>
          </a:p>
          <a:p>
            <a:r>
              <a:rPr lang="en-US" altLang="zh-CN" sz="1400" dirty="0"/>
              <a:t>{</a:t>
            </a:r>
            <a:endParaRPr lang="zh-CN" altLang="zh-CN" sz="1400" dirty="0"/>
          </a:p>
          <a:p>
            <a:r>
              <a:rPr lang="en-US" altLang="zh-CN" sz="1400" dirty="0"/>
              <a:t>    class </a:t>
            </a:r>
            <a:r>
              <a:rPr lang="en-US" altLang="zh-CN" sz="1400" dirty="0" err="1"/>
              <a:t>RunIt</a:t>
            </a:r>
            <a:endParaRPr lang="zh-CN" altLang="zh-CN" sz="1400" dirty="0"/>
          </a:p>
          <a:p>
            <a:r>
              <a:rPr lang="en-US" altLang="zh-CN" sz="1400" dirty="0"/>
              <a:t>    {</a:t>
            </a:r>
            <a:endParaRPr lang="zh-CN" altLang="zh-CN" sz="1400" dirty="0"/>
          </a:p>
          <a:p>
            <a:r>
              <a:rPr lang="en-US" altLang="zh-CN" sz="1400" dirty="0"/>
              <a:t>        static void Main(string[] </a:t>
            </a:r>
            <a:r>
              <a:rPr lang="en-US" altLang="zh-CN" sz="1400" dirty="0" err="1"/>
              <a:t>args</a:t>
            </a:r>
            <a:r>
              <a:rPr lang="en-US" altLang="zh-CN" sz="1400" dirty="0"/>
              <a:t>)</a:t>
            </a:r>
            <a:endParaRPr lang="zh-CN" altLang="zh-CN" sz="1400" dirty="0"/>
          </a:p>
          <a:p>
            <a:r>
              <a:rPr lang="en-US" altLang="zh-CN" sz="1400" dirty="0"/>
              <a:t>        {</a:t>
            </a:r>
            <a:endParaRPr lang="zh-CN" altLang="zh-CN" sz="1400" dirty="0"/>
          </a:p>
          <a:p>
            <a:r>
              <a:rPr lang="en-US" altLang="zh-CN" sz="1400" dirty="0"/>
              <a:t>            //</a:t>
            </a:r>
            <a:r>
              <a:rPr lang="zh-CN" altLang="zh-CN" sz="1400" dirty="0"/>
              <a:t>给当前线程起名为</a:t>
            </a:r>
            <a:r>
              <a:rPr lang="en-US" altLang="zh-CN" sz="1400" dirty="0"/>
              <a:t>"System Thread"</a:t>
            </a:r>
            <a:endParaRPr lang="zh-CN" altLang="zh-CN" sz="1400" dirty="0"/>
          </a:p>
          <a:p>
            <a:r>
              <a:rPr lang="en-US" altLang="zh-CN" sz="1400" dirty="0"/>
              <a:t>            </a:t>
            </a:r>
            <a:r>
              <a:rPr lang="en-US" altLang="zh-CN" sz="1400" dirty="0" err="1"/>
              <a:t>Thread.CurrentThread.Name</a:t>
            </a:r>
            <a:r>
              <a:rPr lang="en-US" altLang="zh-CN" sz="1400" dirty="0"/>
              <a:t> = "System Thread";</a:t>
            </a:r>
            <a:endParaRPr lang="zh-CN" altLang="zh-CN" sz="1400" dirty="0"/>
          </a:p>
          <a:p>
            <a:r>
              <a:rPr lang="en-US" altLang="zh-CN" sz="1400" dirty="0"/>
              <a:t>            </a:t>
            </a:r>
            <a:r>
              <a:rPr lang="en-US" altLang="zh-CN" sz="1400" dirty="0" err="1"/>
              <a:t>Console.WriteLine</a:t>
            </a:r>
            <a:r>
              <a:rPr lang="en-US" altLang="zh-CN" sz="1400" dirty="0"/>
              <a:t>(</a:t>
            </a:r>
            <a:r>
              <a:rPr lang="en-US" altLang="zh-CN" sz="1400" dirty="0" err="1"/>
              <a:t>Thread.CurrentThread.Name</a:t>
            </a:r>
            <a:r>
              <a:rPr lang="en-US" altLang="zh-CN" sz="1400" dirty="0"/>
              <a:t> + "'Status:"</a:t>
            </a:r>
            <a:endParaRPr lang="zh-CN" altLang="zh-CN" sz="1400" dirty="0"/>
          </a:p>
          <a:p>
            <a:r>
              <a:rPr lang="en-US" altLang="zh-CN" sz="1400" dirty="0"/>
              <a:t>												+ </a:t>
            </a:r>
            <a:r>
              <a:rPr lang="en-US" altLang="zh-CN" sz="1400" dirty="0" err="1"/>
              <a:t>Thread.CurrentThread.ThreadState</a:t>
            </a:r>
            <a:r>
              <a:rPr lang="en-US" altLang="zh-CN" sz="1400" dirty="0"/>
              <a:t>);</a:t>
            </a:r>
            <a:endParaRPr lang="zh-CN" altLang="zh-CN" sz="1400" dirty="0"/>
          </a:p>
          <a:p>
            <a:r>
              <a:rPr lang="en-US" altLang="zh-CN" sz="1400" dirty="0"/>
              <a:t>            </a:t>
            </a:r>
            <a:r>
              <a:rPr lang="en-US" altLang="zh-CN" sz="1400" dirty="0" err="1"/>
              <a:t>Console.Read</a:t>
            </a:r>
            <a:r>
              <a:rPr lang="en-US" altLang="zh-CN" sz="1400" dirty="0"/>
              <a:t>();</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smtClean="0"/>
              <a:t>}</a:t>
            </a:r>
            <a:endParaRPr lang="zh-CN" altLang="zh-CN" sz="1400" dirty="0"/>
          </a:p>
        </p:txBody>
      </p:sp>
      <p:sp>
        <p:nvSpPr>
          <p:cNvPr id="4" name="矩形 3"/>
          <p:cNvSpPr/>
          <p:nvPr/>
        </p:nvSpPr>
        <p:spPr>
          <a:xfrm>
            <a:off x="1403498" y="5572738"/>
            <a:ext cx="4660250" cy="369332"/>
          </a:xfrm>
          <a:prstGeom prst="rect">
            <a:avLst/>
          </a:prstGeom>
        </p:spPr>
        <p:txBody>
          <a:bodyPr wrap="none">
            <a:spAutoFit/>
          </a:bodyPr>
          <a:lstStyle/>
          <a:p>
            <a:r>
              <a:rPr lang="zh-CN" altLang="zh-CN" dirty="0"/>
              <a:t>编译执行后程序将产生如图</a:t>
            </a:r>
            <a:r>
              <a:rPr lang="en-US" altLang="zh-CN" dirty="0"/>
              <a:t>6.3</a:t>
            </a:r>
            <a:r>
              <a:rPr lang="zh-CN" altLang="zh-CN" dirty="0"/>
              <a:t>所示的输出。</a:t>
            </a:r>
          </a:p>
        </p:txBody>
      </p:sp>
      <p:pic>
        <p:nvPicPr>
          <p:cNvPr id="3074" name="图片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4976" y="5954844"/>
            <a:ext cx="3019647" cy="318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0442479"/>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p:tgtEl>
                                          <p:spTgt spid="64"/>
                                        </p:tgtEl>
                                        <p:attrNameLst>
                                          <p:attrName>ppt_y</p:attrName>
                                        </p:attrNameLst>
                                      </p:cBhvr>
                                      <p:tavLst>
                                        <p:tav tm="0">
                                          <p:val>
                                            <p:strVal val="#ppt_y+#ppt_h*1.125000"/>
                                          </p:val>
                                        </p:tav>
                                        <p:tav tm="100000">
                                          <p:val>
                                            <p:strVal val="#ppt_y"/>
                                          </p:val>
                                        </p:tav>
                                      </p:tavLst>
                                    </p:anim>
                                    <p:animEffect transition="in" filter="wipe(up)">
                                      <p:cBhvr>
                                        <p:cTn id="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4022188" y="3422791"/>
            <a:ext cx="4366873" cy="482919"/>
          </a:xfrm>
          <a:prstGeom prst="rect">
            <a:avLst/>
          </a:prstGeom>
        </p:spPr>
        <p:txBody>
          <a:bodyPr wrap="square" lIns="144000" tIns="0" rIns="144000" bIns="0">
            <a:noAutofit/>
          </a:bodyPr>
          <a:lstStyle/>
          <a:p>
            <a:r>
              <a:rPr lang="zh-CN" altLang="zh-CN" sz="2800" b="1" dirty="0"/>
              <a:t>线程的创建、启动和终止</a:t>
            </a:r>
          </a:p>
        </p:txBody>
      </p:sp>
    </p:spTree>
    <p:extLst>
      <p:ext uri="{BB962C8B-B14F-4D97-AF65-F5344CB8AC3E}">
        <p14:creationId xmlns:p14="http://schemas.microsoft.com/office/powerpoint/2010/main" val="990640309"/>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线程的创建、启动和终止　</a:t>
            </a:r>
          </a:p>
        </p:txBody>
      </p:sp>
      <p:sp>
        <p:nvSpPr>
          <p:cNvPr id="4" name="TextBox 3"/>
          <p:cNvSpPr txBox="1"/>
          <p:nvPr/>
        </p:nvSpPr>
        <p:spPr>
          <a:xfrm>
            <a:off x="1127051" y="1350335"/>
            <a:ext cx="9835116" cy="1200329"/>
          </a:xfrm>
          <a:prstGeom prst="rect">
            <a:avLst/>
          </a:prstGeom>
          <a:noFill/>
        </p:spPr>
        <p:txBody>
          <a:bodyPr wrap="square" rtlCol="0">
            <a:spAutoFit/>
          </a:bodyPr>
          <a:lstStyle/>
          <a:p>
            <a:pPr indent="446088"/>
            <a:r>
              <a:rPr lang="zh-CN" altLang="zh-CN" dirty="0"/>
              <a:t>一个进程可以创建一个或多个线程以执行与该进程关联的部分程序代码。通过实例化一个</a:t>
            </a:r>
            <a:r>
              <a:rPr lang="en-US" altLang="zh-CN" dirty="0"/>
              <a:t>Thread</a:t>
            </a:r>
            <a:r>
              <a:rPr lang="zh-CN" altLang="zh-CN" dirty="0"/>
              <a:t>对象就可以创建一个线程。创建新的</a:t>
            </a:r>
            <a:r>
              <a:rPr lang="en-US" altLang="zh-CN" dirty="0"/>
              <a:t>Thread</a:t>
            </a:r>
            <a:r>
              <a:rPr lang="zh-CN" altLang="zh-CN" dirty="0"/>
              <a:t>对象时，将创建新的托管线程。</a:t>
            </a:r>
            <a:r>
              <a:rPr lang="en-US" altLang="zh-CN" dirty="0"/>
              <a:t>Thread</a:t>
            </a:r>
            <a:r>
              <a:rPr lang="zh-CN" altLang="zh-CN" dirty="0"/>
              <a:t>类接收一个</a:t>
            </a:r>
            <a:r>
              <a:rPr lang="en-US" altLang="zh-CN" dirty="0" err="1"/>
              <a:t>ThreadStart</a:t>
            </a:r>
            <a:r>
              <a:rPr lang="zh-CN" altLang="zh-CN" dirty="0"/>
              <a:t>委托或</a:t>
            </a:r>
            <a:r>
              <a:rPr lang="en-US" altLang="zh-CN" dirty="0" err="1"/>
              <a:t>ParameterizedThreadStart</a:t>
            </a:r>
            <a:r>
              <a:rPr lang="zh-CN" altLang="zh-CN" dirty="0"/>
              <a:t>委托的构造函数，该委托包装了调用</a:t>
            </a:r>
            <a:r>
              <a:rPr lang="en-US" altLang="zh-CN" dirty="0"/>
              <a:t>Start</a:t>
            </a:r>
            <a:r>
              <a:rPr lang="zh-CN" altLang="zh-CN" dirty="0"/>
              <a:t>方法时由新线程调用的方法</a:t>
            </a:r>
            <a:r>
              <a:rPr lang="zh-CN" altLang="zh-CN" dirty="0" smtClean="0"/>
              <a:t>：</a:t>
            </a:r>
            <a:endParaRPr lang="zh-CN" altLang="zh-CN" dirty="0"/>
          </a:p>
        </p:txBody>
      </p:sp>
      <p:sp>
        <p:nvSpPr>
          <p:cNvPr id="5" name="TextBox 4"/>
          <p:cNvSpPr txBox="1"/>
          <p:nvPr/>
        </p:nvSpPr>
        <p:spPr>
          <a:xfrm>
            <a:off x="1669312" y="2550664"/>
            <a:ext cx="8825023" cy="715089"/>
          </a:xfrm>
          <a:prstGeom prst="roundRect">
            <a:avLst/>
          </a:prstGeom>
          <a:solidFill>
            <a:srgbClr val="EDD0D0"/>
          </a:solidFill>
        </p:spPr>
        <p:txBody>
          <a:bodyPr wrap="square" rtlCol="0">
            <a:spAutoFit/>
          </a:bodyPr>
          <a:lstStyle/>
          <a:p>
            <a:r>
              <a:rPr lang="en-US" altLang="zh-CN" dirty="0"/>
              <a:t>Thread </a:t>
            </a:r>
            <a:r>
              <a:rPr lang="en-US" altLang="zh-CN" dirty="0" err="1"/>
              <a:t>thread</a:t>
            </a:r>
            <a:r>
              <a:rPr lang="en-US" altLang="zh-CN" dirty="0"/>
              <a:t> = new Thread(new </a:t>
            </a:r>
            <a:r>
              <a:rPr lang="en-US" altLang="zh-CN" dirty="0" err="1"/>
              <a:t>ThreadStart</a:t>
            </a:r>
            <a:r>
              <a:rPr lang="en-US" altLang="zh-CN" dirty="0"/>
              <a:t>(method));		</a:t>
            </a:r>
            <a:r>
              <a:rPr lang="en-US" altLang="zh-CN" dirty="0" smtClean="0"/>
              <a:t>//</a:t>
            </a:r>
            <a:r>
              <a:rPr lang="zh-CN" altLang="zh-CN" dirty="0"/>
              <a:t>创建线程</a:t>
            </a:r>
          </a:p>
          <a:p>
            <a:r>
              <a:rPr lang="en-US" altLang="zh-CN" dirty="0" err="1"/>
              <a:t>thread.Start</a:t>
            </a:r>
            <a:r>
              <a:rPr lang="en-US" altLang="zh-CN" dirty="0"/>
              <a:t>();							</a:t>
            </a:r>
            <a:r>
              <a:rPr lang="en-US" altLang="zh-CN" dirty="0" smtClean="0"/>
              <a:t>//</a:t>
            </a:r>
            <a:r>
              <a:rPr lang="zh-CN" altLang="zh-CN" dirty="0"/>
              <a:t>启动</a:t>
            </a:r>
            <a:r>
              <a:rPr lang="zh-CN" altLang="zh-CN" dirty="0" smtClean="0"/>
              <a:t>线程</a:t>
            </a:r>
            <a:endParaRPr lang="zh-CN" altLang="zh-CN" dirty="0"/>
          </a:p>
        </p:txBody>
      </p:sp>
      <p:sp>
        <p:nvSpPr>
          <p:cNvPr id="6" name="TextBox 5"/>
          <p:cNvSpPr txBox="1"/>
          <p:nvPr/>
        </p:nvSpPr>
        <p:spPr>
          <a:xfrm>
            <a:off x="1127051" y="3423684"/>
            <a:ext cx="9835116" cy="923330"/>
          </a:xfrm>
          <a:prstGeom prst="rect">
            <a:avLst/>
          </a:prstGeom>
          <a:noFill/>
        </p:spPr>
        <p:txBody>
          <a:bodyPr wrap="square" rtlCol="0">
            <a:spAutoFit/>
          </a:bodyPr>
          <a:lstStyle/>
          <a:p>
            <a:pPr indent="446088"/>
            <a:r>
              <a:rPr lang="zh-CN" altLang="zh-CN" dirty="0"/>
              <a:t>上述代码实例化了一个</a:t>
            </a:r>
            <a:r>
              <a:rPr lang="en-US" altLang="zh-CN" dirty="0"/>
              <a:t>Thread</a:t>
            </a:r>
            <a:r>
              <a:rPr lang="zh-CN" altLang="zh-CN" dirty="0"/>
              <a:t>对象，并指明了将要调用的方法</a:t>
            </a:r>
            <a:r>
              <a:rPr lang="en-US" altLang="zh-CN" dirty="0"/>
              <a:t>method</a:t>
            </a:r>
            <a:r>
              <a:rPr lang="zh-CN" altLang="zh-CN" dirty="0"/>
              <a:t>，然后启动线程。</a:t>
            </a:r>
            <a:r>
              <a:rPr lang="en-US" altLang="zh-CN" dirty="0" err="1"/>
              <a:t>ThreadStart</a:t>
            </a:r>
            <a:r>
              <a:rPr lang="zh-CN" altLang="zh-CN" dirty="0"/>
              <a:t>委托中作为参数的方法不需要参数，并且没有返回值。</a:t>
            </a:r>
            <a:r>
              <a:rPr lang="en-US" altLang="zh-CN" dirty="0" err="1"/>
              <a:t>ParameterizedThreadStart</a:t>
            </a:r>
            <a:r>
              <a:rPr lang="zh-CN" altLang="zh-CN" dirty="0"/>
              <a:t>委托一个对象为参数，利用这个参数可以很方便地向线程传递参数，代码如下</a:t>
            </a:r>
            <a:r>
              <a:rPr lang="zh-CN" altLang="zh-CN" dirty="0" smtClean="0"/>
              <a:t>：</a:t>
            </a:r>
            <a:endParaRPr lang="zh-CN" altLang="zh-CN" dirty="0"/>
          </a:p>
        </p:txBody>
      </p:sp>
      <p:sp>
        <p:nvSpPr>
          <p:cNvPr id="7" name="TextBox 6"/>
          <p:cNvSpPr txBox="1"/>
          <p:nvPr/>
        </p:nvSpPr>
        <p:spPr>
          <a:xfrm>
            <a:off x="1669312" y="4476307"/>
            <a:ext cx="8825023" cy="715089"/>
          </a:xfrm>
          <a:prstGeom prst="roundRect">
            <a:avLst/>
          </a:prstGeom>
          <a:solidFill>
            <a:srgbClr val="EDD0D0"/>
          </a:solidFill>
        </p:spPr>
        <p:txBody>
          <a:bodyPr wrap="square" rtlCol="0">
            <a:spAutoFit/>
          </a:bodyPr>
          <a:lstStyle/>
          <a:p>
            <a:r>
              <a:rPr lang="en-US" altLang="zh-CN" dirty="0"/>
              <a:t>Thread </a:t>
            </a:r>
            <a:r>
              <a:rPr lang="en-US" altLang="zh-CN" dirty="0" err="1"/>
              <a:t>thread</a:t>
            </a:r>
            <a:r>
              <a:rPr lang="en-US" altLang="zh-CN" dirty="0"/>
              <a:t> = new Thread(new </a:t>
            </a:r>
            <a:r>
              <a:rPr lang="en-US" altLang="zh-CN" dirty="0" err="1"/>
              <a:t>ParameterizedThreadStart</a:t>
            </a:r>
            <a:r>
              <a:rPr lang="en-US" altLang="zh-CN" dirty="0"/>
              <a:t>(method)); 	</a:t>
            </a:r>
            <a:r>
              <a:rPr lang="en-US" altLang="zh-CN" dirty="0" smtClean="0"/>
              <a:t>//</a:t>
            </a:r>
            <a:r>
              <a:rPr lang="zh-CN" altLang="zh-CN" dirty="0"/>
              <a:t>创建线程</a:t>
            </a:r>
          </a:p>
          <a:p>
            <a:r>
              <a:rPr lang="en-US" altLang="zh-CN" dirty="0" err="1"/>
              <a:t>thread.Start</a:t>
            </a:r>
            <a:r>
              <a:rPr lang="en-US" altLang="zh-CN" dirty="0"/>
              <a:t>(3);						</a:t>
            </a:r>
            <a:r>
              <a:rPr lang="en-US" altLang="zh-CN" dirty="0" smtClean="0"/>
              <a:t>//</a:t>
            </a:r>
            <a:r>
              <a:rPr lang="zh-CN" altLang="zh-CN" dirty="0"/>
              <a:t>启动线程并传参数</a:t>
            </a:r>
            <a:r>
              <a:rPr lang="en-US" altLang="zh-CN" dirty="0" smtClean="0"/>
              <a:t>3</a:t>
            </a:r>
            <a:endParaRPr lang="zh-CN" altLang="zh-CN" dirty="0"/>
          </a:p>
        </p:txBody>
      </p:sp>
    </p:spTree>
    <p:extLst>
      <p:ext uri="{BB962C8B-B14F-4D97-AF65-F5344CB8AC3E}">
        <p14:creationId xmlns:p14="http://schemas.microsoft.com/office/powerpoint/2010/main" val="1300897833"/>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线程的创建、启动和终止　</a:t>
            </a:r>
          </a:p>
        </p:txBody>
      </p:sp>
      <p:sp>
        <p:nvSpPr>
          <p:cNvPr id="5" name="TextBox 4"/>
          <p:cNvSpPr txBox="1"/>
          <p:nvPr/>
        </p:nvSpPr>
        <p:spPr>
          <a:xfrm>
            <a:off x="1158949" y="1212112"/>
            <a:ext cx="9856381" cy="1200329"/>
          </a:xfrm>
          <a:prstGeom prst="rect">
            <a:avLst/>
          </a:prstGeom>
          <a:noFill/>
        </p:spPr>
        <p:txBody>
          <a:bodyPr wrap="square" rtlCol="0">
            <a:spAutoFit/>
          </a:bodyPr>
          <a:lstStyle/>
          <a:p>
            <a:pPr indent="446088"/>
            <a:r>
              <a:rPr lang="zh-CN" altLang="zh-CN" dirty="0"/>
              <a:t>线程的</a:t>
            </a:r>
            <a:r>
              <a:rPr lang="en-US" altLang="zh-CN" dirty="0"/>
              <a:t>Abort</a:t>
            </a:r>
            <a:r>
              <a:rPr lang="zh-CN" altLang="zh-CN" dirty="0"/>
              <a:t>方法用于永久地终止托管线程。调用</a:t>
            </a:r>
            <a:r>
              <a:rPr lang="en-US" altLang="zh-CN" dirty="0"/>
              <a:t>Abort</a:t>
            </a:r>
            <a:r>
              <a:rPr lang="zh-CN" altLang="zh-CN" dirty="0"/>
              <a:t>方法时，</a:t>
            </a:r>
            <a:r>
              <a:rPr lang="en-US" altLang="zh-CN" dirty="0"/>
              <a:t>CLR</a:t>
            </a:r>
            <a:r>
              <a:rPr lang="zh-CN" altLang="zh-CN" dirty="0"/>
              <a:t>在目标线程中引发</a:t>
            </a:r>
            <a:r>
              <a:rPr lang="en-US" altLang="zh-CN" dirty="0" err="1"/>
              <a:t>ThreadAbortException</a:t>
            </a:r>
            <a:r>
              <a:rPr lang="zh-CN" altLang="zh-CN" dirty="0"/>
              <a:t>，目标线程可捕捉此异常。一旦线程被终止，将无法重新启动。</a:t>
            </a:r>
          </a:p>
          <a:p>
            <a:pPr indent="446088"/>
            <a:r>
              <a:rPr lang="zh-CN" altLang="zh-CN" dirty="0"/>
              <a:t>如果在应用程序中使用了多线程，当辅助线程还没有执行完毕时，在关闭窗体的时候必须关闭辅助线程，否则会引发异常，代码如下</a:t>
            </a:r>
            <a:r>
              <a:rPr lang="zh-CN" altLang="zh-CN" dirty="0" smtClean="0"/>
              <a:t>：</a:t>
            </a:r>
            <a:endParaRPr lang="zh-CN" altLang="zh-CN" dirty="0"/>
          </a:p>
        </p:txBody>
      </p:sp>
      <p:sp>
        <p:nvSpPr>
          <p:cNvPr id="6" name="TextBox 5"/>
          <p:cNvSpPr txBox="1"/>
          <p:nvPr/>
        </p:nvSpPr>
        <p:spPr>
          <a:xfrm>
            <a:off x="1722474" y="2488019"/>
            <a:ext cx="8771861" cy="1940957"/>
          </a:xfrm>
          <a:prstGeom prst="roundRect">
            <a:avLst>
              <a:gd name="adj" fmla="val 8450"/>
            </a:avLst>
          </a:prstGeom>
          <a:solidFill>
            <a:srgbClr val="EDD0D0"/>
          </a:solidFill>
        </p:spPr>
        <p:txBody>
          <a:bodyPr wrap="square" rtlCol="0">
            <a:spAutoFit/>
          </a:bodyPr>
          <a:lstStyle/>
          <a:p>
            <a:r>
              <a:rPr lang="en-US" altLang="zh-CN" dirty="0"/>
              <a:t>Thread </a:t>
            </a:r>
            <a:r>
              <a:rPr lang="en-US" altLang="zh-CN" dirty="0" err="1"/>
              <a:t>thread</a:t>
            </a:r>
            <a:r>
              <a:rPr lang="en-US" altLang="zh-CN" dirty="0"/>
              <a:t> = new Thread(new </a:t>
            </a:r>
            <a:r>
              <a:rPr lang="en-US" altLang="zh-CN" dirty="0" err="1"/>
              <a:t>ThreadStart</a:t>
            </a:r>
            <a:r>
              <a:rPr lang="en-US" altLang="zh-CN" dirty="0"/>
              <a:t>(</a:t>
            </a:r>
            <a:r>
              <a:rPr lang="en-US" altLang="zh-CN" dirty="0" err="1"/>
              <a:t>methord</a:t>
            </a:r>
            <a:r>
              <a:rPr lang="en-US" altLang="zh-CN" dirty="0"/>
              <a:t>));		</a:t>
            </a:r>
            <a:r>
              <a:rPr lang="en-US" altLang="zh-CN" dirty="0" smtClean="0"/>
              <a:t>//</a:t>
            </a:r>
            <a:r>
              <a:rPr lang="zh-CN" altLang="zh-CN" dirty="0"/>
              <a:t>创建线程</a:t>
            </a:r>
          </a:p>
          <a:p>
            <a:r>
              <a:rPr lang="en-US" altLang="zh-CN" dirty="0" err="1"/>
              <a:t>thread.Start</a:t>
            </a:r>
            <a:r>
              <a:rPr lang="en-US" altLang="zh-CN" dirty="0"/>
              <a:t>();							</a:t>
            </a:r>
            <a:r>
              <a:rPr lang="en-US" altLang="zh-CN" dirty="0" smtClean="0"/>
              <a:t>//</a:t>
            </a:r>
            <a:r>
              <a:rPr lang="zh-CN" altLang="zh-CN" dirty="0"/>
              <a:t>启动线程</a:t>
            </a:r>
          </a:p>
          <a:p>
            <a:r>
              <a:rPr lang="en-US" altLang="zh-CN" dirty="0"/>
              <a:t>if(</a:t>
            </a:r>
            <a:r>
              <a:rPr lang="en-US" altLang="zh-CN" dirty="0" err="1"/>
              <a:t>thread.IsAlive</a:t>
            </a:r>
            <a:r>
              <a:rPr lang="en-US" altLang="zh-CN" dirty="0"/>
              <a:t>)</a:t>
            </a:r>
            <a:endParaRPr lang="zh-CN" altLang="zh-CN" dirty="0"/>
          </a:p>
          <a:p>
            <a:r>
              <a:rPr lang="en-US" altLang="zh-CN" dirty="0"/>
              <a:t>{</a:t>
            </a:r>
            <a:endParaRPr lang="zh-CN" altLang="zh-CN" dirty="0"/>
          </a:p>
          <a:p>
            <a:r>
              <a:rPr lang="en-US" altLang="zh-CN" dirty="0"/>
              <a:t>	</a:t>
            </a:r>
            <a:r>
              <a:rPr lang="en-US" altLang="zh-CN" dirty="0" err="1"/>
              <a:t>thread.Abort</a:t>
            </a:r>
            <a:r>
              <a:rPr lang="en-US" altLang="zh-CN" dirty="0"/>
              <a:t>;</a:t>
            </a:r>
            <a:endParaRPr lang="zh-CN" altLang="zh-CN" dirty="0"/>
          </a:p>
          <a:p>
            <a:r>
              <a:rPr lang="en-US" altLang="zh-CN" dirty="0"/>
              <a:t>}								</a:t>
            </a:r>
            <a:r>
              <a:rPr lang="en-US" altLang="zh-CN" dirty="0" smtClean="0"/>
              <a:t>//</a:t>
            </a:r>
            <a:r>
              <a:rPr lang="zh-CN" altLang="zh-CN" dirty="0"/>
              <a:t>关闭</a:t>
            </a:r>
            <a:r>
              <a:rPr lang="zh-CN" altLang="zh-CN" dirty="0" smtClean="0"/>
              <a:t>线程</a:t>
            </a:r>
            <a:endParaRPr lang="zh-CN" altLang="zh-CN" dirty="0"/>
          </a:p>
        </p:txBody>
      </p:sp>
      <p:sp>
        <p:nvSpPr>
          <p:cNvPr id="7" name="TextBox 6"/>
          <p:cNvSpPr txBox="1"/>
          <p:nvPr/>
        </p:nvSpPr>
        <p:spPr>
          <a:xfrm>
            <a:off x="1063256" y="4428976"/>
            <a:ext cx="9856381" cy="646331"/>
          </a:xfrm>
          <a:prstGeom prst="rect">
            <a:avLst/>
          </a:prstGeom>
          <a:noFill/>
        </p:spPr>
        <p:txBody>
          <a:bodyPr wrap="square" rtlCol="0">
            <a:spAutoFit/>
          </a:bodyPr>
          <a:lstStyle/>
          <a:p>
            <a:pPr indent="446088"/>
            <a:r>
              <a:rPr lang="zh-CN" altLang="zh-CN" dirty="0"/>
              <a:t>在终止线程时，</a:t>
            </a:r>
            <a:r>
              <a:rPr lang="en-US" altLang="zh-CN" dirty="0"/>
              <a:t>Abort()</a:t>
            </a:r>
            <a:r>
              <a:rPr lang="zh-CN" altLang="zh-CN" dirty="0"/>
              <a:t>方法会在受影响的线程中产生一个</a:t>
            </a:r>
            <a:r>
              <a:rPr lang="en-US" altLang="zh-CN" dirty="0" err="1"/>
              <a:t>ThreadAbortException</a:t>
            </a:r>
            <a:r>
              <a:rPr lang="zh-CN" altLang="zh-CN" dirty="0"/>
              <a:t>异常，以这种方式终止线程，如果线程当前执行</a:t>
            </a:r>
            <a:r>
              <a:rPr lang="en-US" altLang="zh-CN" dirty="0"/>
              <a:t>try</a:t>
            </a:r>
            <a:r>
              <a:rPr lang="zh-CN" altLang="zh-CN" dirty="0"/>
              <a:t>块中的代码，则在线程终止前，将执行相应的</a:t>
            </a:r>
            <a:r>
              <a:rPr lang="en-US" altLang="zh-CN" dirty="0"/>
              <a:t> finally </a:t>
            </a:r>
            <a:r>
              <a:rPr lang="zh-CN" altLang="zh-CN" dirty="0"/>
              <a:t>块。</a:t>
            </a:r>
            <a:endParaRPr lang="zh-CN" altLang="en-US" dirty="0"/>
          </a:p>
        </p:txBody>
      </p:sp>
    </p:spTree>
    <p:extLst>
      <p:ext uri="{BB962C8B-B14F-4D97-AF65-F5344CB8AC3E}">
        <p14:creationId xmlns:p14="http://schemas.microsoft.com/office/powerpoint/2010/main" val="851598667"/>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线程的创建、启动和终止　</a:t>
            </a:r>
          </a:p>
        </p:txBody>
      </p:sp>
      <p:sp>
        <p:nvSpPr>
          <p:cNvPr id="4" name="TextBox 3"/>
          <p:cNvSpPr txBox="1"/>
          <p:nvPr/>
        </p:nvSpPr>
        <p:spPr>
          <a:xfrm>
            <a:off x="1275907" y="1456660"/>
            <a:ext cx="9643730" cy="1200329"/>
          </a:xfrm>
          <a:prstGeom prst="rect">
            <a:avLst/>
          </a:prstGeom>
          <a:noFill/>
        </p:spPr>
        <p:txBody>
          <a:bodyPr wrap="square" rtlCol="0">
            <a:spAutoFit/>
          </a:bodyPr>
          <a:lstStyle/>
          <a:p>
            <a:pPr indent="446088"/>
            <a:r>
              <a:rPr lang="en-US" altLang="zh-CN" dirty="0"/>
              <a:t>.NET</a:t>
            </a:r>
            <a:r>
              <a:rPr lang="zh-CN" altLang="zh-CN" dirty="0"/>
              <a:t>框架使用的异常机制使线程的中止更加安全，但中止线程要占用一定的时间，因为从理论上讲，异常处理块中的代码执行多长时间是没有限制的。因此，在中止线程后需要等待一段时间，线程完全中止后，才能继续执行其他操作。如果后续的处理依赖于该中止的线程，可以使用</a:t>
            </a:r>
            <a:r>
              <a:rPr lang="en-US" altLang="zh-CN" dirty="0"/>
              <a:t>Join()</a:t>
            </a:r>
            <a:r>
              <a:rPr lang="zh-CN" altLang="zh-CN" dirty="0"/>
              <a:t>方法，等待线程中止，代码如下</a:t>
            </a:r>
            <a:r>
              <a:rPr lang="zh-CN" altLang="zh-CN" dirty="0" smtClean="0"/>
              <a:t>：</a:t>
            </a:r>
            <a:endParaRPr lang="zh-CN" altLang="zh-CN" dirty="0"/>
          </a:p>
        </p:txBody>
      </p:sp>
      <p:sp>
        <p:nvSpPr>
          <p:cNvPr id="5" name="圆角矩形 4"/>
          <p:cNvSpPr/>
          <p:nvPr/>
        </p:nvSpPr>
        <p:spPr>
          <a:xfrm>
            <a:off x="1835888" y="2656989"/>
            <a:ext cx="8594651" cy="715089"/>
          </a:xfrm>
          <a:prstGeom prst="roundRect">
            <a:avLst/>
          </a:prstGeom>
          <a:solidFill>
            <a:srgbClr val="EDD0D0"/>
          </a:solidFill>
        </p:spPr>
        <p:txBody>
          <a:bodyPr wrap="square">
            <a:spAutoFit/>
          </a:bodyPr>
          <a:lstStyle/>
          <a:p>
            <a:r>
              <a:rPr lang="en-US" altLang="zh-CN" dirty="0" err="1"/>
              <a:t>thread.Abort</a:t>
            </a:r>
            <a:r>
              <a:rPr lang="en-US" altLang="zh-CN" dirty="0"/>
              <a:t>();</a:t>
            </a:r>
            <a:endParaRPr lang="zh-CN" altLang="zh-CN" dirty="0"/>
          </a:p>
          <a:p>
            <a:r>
              <a:rPr lang="en-US" altLang="zh-CN" dirty="0" err="1"/>
              <a:t>thread.Join</a:t>
            </a:r>
            <a:r>
              <a:rPr lang="en-US" altLang="zh-CN" dirty="0"/>
              <a:t>();</a:t>
            </a:r>
            <a:endParaRPr lang="zh-CN" altLang="zh-CN" dirty="0"/>
          </a:p>
        </p:txBody>
      </p:sp>
      <p:sp>
        <p:nvSpPr>
          <p:cNvPr id="6" name="TextBox 5"/>
          <p:cNvSpPr txBox="1"/>
          <p:nvPr/>
        </p:nvSpPr>
        <p:spPr>
          <a:xfrm>
            <a:off x="1275907" y="3455581"/>
            <a:ext cx="9558670" cy="923330"/>
          </a:xfrm>
          <a:prstGeom prst="rect">
            <a:avLst/>
          </a:prstGeom>
          <a:noFill/>
        </p:spPr>
        <p:txBody>
          <a:bodyPr wrap="square" rtlCol="0">
            <a:spAutoFit/>
          </a:bodyPr>
          <a:lstStyle/>
          <a:p>
            <a:pPr indent="446088"/>
            <a:r>
              <a:rPr lang="zh-CN" altLang="zh-CN" dirty="0"/>
              <a:t>通过使用</a:t>
            </a:r>
            <a:r>
              <a:rPr lang="en-US" altLang="zh-CN" dirty="0"/>
              <a:t>Join()</a:t>
            </a:r>
            <a:r>
              <a:rPr lang="zh-CN" altLang="zh-CN" dirty="0"/>
              <a:t>方法，线程可以在终止前阻塞调用它的代码。</a:t>
            </a:r>
            <a:r>
              <a:rPr lang="en-US" altLang="zh-CN" dirty="0"/>
              <a:t>Join()</a:t>
            </a:r>
            <a:r>
              <a:rPr lang="zh-CN" altLang="zh-CN" dirty="0"/>
              <a:t>方法的其他重载方法可以指定等待的时间期限。如果过了等待的时间期限，调用代码会继续执行。如果没有指定时间期限，线程就要等待需要等待的时间</a:t>
            </a:r>
            <a:r>
              <a:rPr lang="zh-CN" altLang="zh-CN" dirty="0" smtClean="0"/>
              <a:t>。</a:t>
            </a:r>
            <a:endParaRPr lang="zh-CN" altLang="zh-CN" dirty="0"/>
          </a:p>
        </p:txBody>
      </p:sp>
    </p:spTree>
    <p:extLst>
      <p:ext uri="{BB962C8B-B14F-4D97-AF65-F5344CB8AC3E}">
        <p14:creationId xmlns:p14="http://schemas.microsoft.com/office/powerpoint/2010/main" val="3374688110"/>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线程的创建、启动和终止　</a:t>
            </a:r>
          </a:p>
        </p:txBody>
      </p:sp>
      <p:sp>
        <p:nvSpPr>
          <p:cNvPr id="4" name="TextBox 3"/>
          <p:cNvSpPr txBox="1"/>
          <p:nvPr/>
        </p:nvSpPr>
        <p:spPr>
          <a:xfrm>
            <a:off x="1233377" y="1488558"/>
            <a:ext cx="9771321" cy="1477328"/>
          </a:xfrm>
          <a:prstGeom prst="rect">
            <a:avLst/>
          </a:prstGeom>
          <a:noFill/>
        </p:spPr>
        <p:txBody>
          <a:bodyPr wrap="square" rtlCol="0">
            <a:spAutoFit/>
          </a:bodyPr>
          <a:lstStyle/>
          <a:p>
            <a:pPr indent="446088"/>
            <a:r>
              <a:rPr lang="zh-CN" altLang="zh-CN" dirty="0"/>
              <a:t>【例</a:t>
            </a:r>
            <a:r>
              <a:rPr lang="en-US" altLang="zh-CN" b="1" dirty="0"/>
              <a:t>6.3</a:t>
            </a:r>
            <a:r>
              <a:rPr lang="zh-CN" altLang="zh-CN" dirty="0"/>
              <a:t>】 创建线程，随意启动和终止它以</a:t>
            </a:r>
            <a:r>
              <a:rPr lang="zh-CN" altLang="zh-CN" dirty="0">
                <a:hlinkClick r:id="rId2" action="ppaction://hlinkfile"/>
              </a:rPr>
              <a:t>达到完全控制的目的。</a:t>
            </a:r>
            <a:endParaRPr lang="zh-CN" altLang="zh-CN" dirty="0"/>
          </a:p>
          <a:p>
            <a:pPr indent="446088"/>
            <a:r>
              <a:rPr lang="zh-CN" altLang="zh-CN" dirty="0"/>
              <a:t>打开</a:t>
            </a:r>
            <a:r>
              <a:rPr lang="en-US" altLang="zh-CN" dirty="0"/>
              <a:t>VS 2015</a:t>
            </a:r>
            <a:r>
              <a:rPr lang="zh-CN" altLang="zh-CN" dirty="0"/>
              <a:t>平台，新建一个控制台应用程序，编写如下代码：</a:t>
            </a:r>
          </a:p>
          <a:p>
            <a:pPr indent="446088"/>
            <a:r>
              <a:rPr lang="zh-CN" altLang="zh-CN" dirty="0"/>
              <a:t>这段程序中包含两个类</a:t>
            </a:r>
            <a:r>
              <a:rPr lang="en-US" altLang="zh-CN" dirty="0"/>
              <a:t>Alpha</a:t>
            </a:r>
            <a:r>
              <a:rPr lang="zh-CN" altLang="zh-CN" dirty="0"/>
              <a:t>和</a:t>
            </a:r>
            <a:r>
              <a:rPr lang="en-US" altLang="zh-CN" dirty="0"/>
              <a:t>Simple</a:t>
            </a:r>
            <a:r>
              <a:rPr lang="zh-CN" altLang="zh-CN" dirty="0"/>
              <a:t>，在创建线程</a:t>
            </a:r>
            <a:r>
              <a:rPr lang="en-US" altLang="zh-CN" dirty="0" err="1"/>
              <a:t>oThread</a:t>
            </a:r>
            <a:r>
              <a:rPr lang="zh-CN" altLang="zh-CN" dirty="0"/>
              <a:t>时用</a:t>
            </a:r>
            <a:r>
              <a:rPr lang="en-US" altLang="zh-CN" dirty="0" err="1"/>
              <a:t>oAlpha.Beta</a:t>
            </a:r>
            <a:r>
              <a:rPr lang="en-US" altLang="zh-CN" dirty="0"/>
              <a:t>()</a:t>
            </a:r>
            <a:r>
              <a:rPr lang="zh-CN" altLang="zh-CN" dirty="0"/>
              <a:t>方法初始化了</a:t>
            </a:r>
            <a:r>
              <a:rPr lang="en-US" altLang="zh-CN" dirty="0" err="1"/>
              <a:t>ThreadStart</a:t>
            </a:r>
            <a:r>
              <a:rPr lang="zh-CN" altLang="zh-CN" dirty="0"/>
              <a:t>对象，当线程</a:t>
            </a:r>
            <a:r>
              <a:rPr lang="en-US" altLang="zh-CN" dirty="0" err="1"/>
              <a:t>oThread</a:t>
            </a:r>
            <a:r>
              <a:rPr lang="zh-CN" altLang="zh-CN" dirty="0"/>
              <a:t>调用</a:t>
            </a:r>
            <a:r>
              <a:rPr lang="en-US" altLang="zh-CN" dirty="0" err="1"/>
              <a:t>oThread.Start</a:t>
            </a:r>
            <a:r>
              <a:rPr lang="en-US" altLang="zh-CN" dirty="0"/>
              <a:t>()</a:t>
            </a:r>
            <a:r>
              <a:rPr lang="zh-CN" altLang="zh-CN" dirty="0"/>
              <a:t>方法启动时，实际上程序运行的是</a:t>
            </a:r>
            <a:r>
              <a:rPr lang="en-US" altLang="zh-CN" dirty="0" err="1"/>
              <a:t>Alpha.Beta</a:t>
            </a:r>
            <a:r>
              <a:rPr lang="en-US" altLang="zh-CN" dirty="0"/>
              <a:t>()</a:t>
            </a:r>
            <a:r>
              <a:rPr lang="zh-CN" altLang="zh-CN" dirty="0"/>
              <a:t>方法</a:t>
            </a:r>
            <a:r>
              <a:rPr lang="zh-CN" altLang="zh-CN" dirty="0" smtClean="0"/>
              <a:t>：</a:t>
            </a:r>
            <a:endParaRPr lang="zh-CN" altLang="zh-CN" dirty="0"/>
          </a:p>
        </p:txBody>
      </p:sp>
      <p:sp>
        <p:nvSpPr>
          <p:cNvPr id="5" name="圆角矩形 4"/>
          <p:cNvSpPr/>
          <p:nvPr/>
        </p:nvSpPr>
        <p:spPr>
          <a:xfrm>
            <a:off x="1761461" y="2965886"/>
            <a:ext cx="9009320" cy="1021556"/>
          </a:xfrm>
          <a:prstGeom prst="roundRect">
            <a:avLst/>
          </a:prstGeom>
          <a:solidFill>
            <a:srgbClr val="EDD0D0"/>
          </a:solidFill>
        </p:spPr>
        <p:txBody>
          <a:bodyPr wrap="square">
            <a:spAutoFit/>
          </a:bodyPr>
          <a:lstStyle/>
          <a:p>
            <a:r>
              <a:rPr lang="en-US" altLang="zh-CN" dirty="0"/>
              <a:t>Alpha </a:t>
            </a:r>
            <a:r>
              <a:rPr lang="en-US" altLang="zh-CN" dirty="0" err="1"/>
              <a:t>oAlpha</a:t>
            </a:r>
            <a:r>
              <a:rPr lang="en-US" altLang="zh-CN" dirty="0"/>
              <a:t> = new Alpha();</a:t>
            </a:r>
            <a:endParaRPr lang="zh-CN" altLang="zh-CN" dirty="0"/>
          </a:p>
          <a:p>
            <a:r>
              <a:rPr lang="en-US" altLang="zh-CN" dirty="0"/>
              <a:t>Thread </a:t>
            </a:r>
            <a:r>
              <a:rPr lang="en-US" altLang="zh-CN" dirty="0" err="1"/>
              <a:t>oThread</a:t>
            </a:r>
            <a:r>
              <a:rPr lang="en-US" altLang="zh-CN" dirty="0"/>
              <a:t> = new Thread(new </a:t>
            </a:r>
            <a:r>
              <a:rPr lang="en-US" altLang="zh-CN" dirty="0" err="1"/>
              <a:t>ThreadStart</a:t>
            </a:r>
            <a:r>
              <a:rPr lang="en-US" altLang="zh-CN" dirty="0"/>
              <a:t>(</a:t>
            </a:r>
            <a:r>
              <a:rPr lang="en-US" altLang="zh-CN" dirty="0" err="1"/>
              <a:t>oAlpha.Beta</a:t>
            </a:r>
            <a:r>
              <a:rPr lang="en-US" altLang="zh-CN" dirty="0"/>
              <a:t>));</a:t>
            </a:r>
            <a:endParaRPr lang="zh-CN" altLang="zh-CN" dirty="0"/>
          </a:p>
          <a:p>
            <a:r>
              <a:rPr lang="en-US" altLang="zh-CN" dirty="0" err="1"/>
              <a:t>oThread.Start</a:t>
            </a:r>
            <a:r>
              <a:rPr lang="en-US" altLang="zh-CN" dirty="0"/>
              <a:t>();</a:t>
            </a:r>
            <a:endParaRPr lang="zh-CN" altLang="zh-CN" dirty="0"/>
          </a:p>
        </p:txBody>
      </p:sp>
      <p:sp>
        <p:nvSpPr>
          <p:cNvPr id="6" name="TextBox 5"/>
          <p:cNvSpPr txBox="1"/>
          <p:nvPr/>
        </p:nvSpPr>
        <p:spPr>
          <a:xfrm>
            <a:off x="1233377" y="4146698"/>
            <a:ext cx="9771321" cy="923330"/>
          </a:xfrm>
          <a:prstGeom prst="rect">
            <a:avLst/>
          </a:prstGeom>
          <a:noFill/>
        </p:spPr>
        <p:txBody>
          <a:bodyPr wrap="square" rtlCol="0">
            <a:spAutoFit/>
          </a:bodyPr>
          <a:lstStyle/>
          <a:p>
            <a:pPr indent="446088"/>
            <a:r>
              <a:rPr lang="zh-CN" altLang="zh-CN" dirty="0"/>
              <a:t>在</a:t>
            </a:r>
            <a:r>
              <a:rPr lang="en-US" altLang="zh-CN" dirty="0"/>
              <a:t>Main()</a:t>
            </a:r>
            <a:r>
              <a:rPr lang="zh-CN" altLang="zh-CN" dirty="0"/>
              <a:t>函数的</a:t>
            </a:r>
            <a:r>
              <a:rPr lang="en-US" altLang="zh-CN" dirty="0"/>
              <a:t>while</a:t>
            </a:r>
            <a:r>
              <a:rPr lang="zh-CN" altLang="zh-CN" dirty="0"/>
              <a:t>循环中，使用静态方法</a:t>
            </a:r>
            <a:r>
              <a:rPr lang="en-US" altLang="zh-CN" dirty="0" err="1"/>
              <a:t>Thread.Sleep</a:t>
            </a:r>
            <a:r>
              <a:rPr lang="en-US" altLang="zh-CN" dirty="0"/>
              <a:t>()</a:t>
            </a:r>
            <a:r>
              <a:rPr lang="zh-CN" altLang="zh-CN" dirty="0"/>
              <a:t>让主线程暂停</a:t>
            </a:r>
            <a:r>
              <a:rPr lang="en-US" altLang="zh-CN" dirty="0"/>
              <a:t>1ms</a:t>
            </a:r>
            <a:r>
              <a:rPr lang="zh-CN" altLang="zh-CN" dirty="0"/>
              <a:t>，这段时间</a:t>
            </a:r>
            <a:r>
              <a:rPr lang="en-US" altLang="zh-CN" dirty="0"/>
              <a:t>CPU</a:t>
            </a:r>
            <a:r>
              <a:rPr lang="zh-CN" altLang="zh-CN" dirty="0"/>
              <a:t>转向执行线程</a:t>
            </a:r>
            <a:r>
              <a:rPr lang="en-US" altLang="zh-CN" dirty="0" err="1"/>
              <a:t>oThread</a:t>
            </a:r>
            <a:r>
              <a:rPr lang="zh-CN" altLang="zh-CN" dirty="0"/>
              <a:t>，然后用</a:t>
            </a:r>
            <a:r>
              <a:rPr lang="en-US" altLang="zh-CN" dirty="0" err="1"/>
              <a:t>Thread.Abort</a:t>
            </a:r>
            <a:r>
              <a:rPr lang="en-US" altLang="zh-CN" dirty="0"/>
              <a:t>()</a:t>
            </a:r>
            <a:r>
              <a:rPr lang="zh-CN" altLang="zh-CN" dirty="0"/>
              <a:t>方法终止线程</a:t>
            </a:r>
            <a:r>
              <a:rPr lang="en-US" altLang="zh-CN" dirty="0" err="1"/>
              <a:t>oThread</a:t>
            </a:r>
            <a:r>
              <a:rPr lang="zh-CN" altLang="zh-CN" dirty="0"/>
              <a:t>，注意后面的</a:t>
            </a:r>
            <a:r>
              <a:rPr lang="en-US" altLang="zh-CN" dirty="0" err="1"/>
              <a:t>oThread.Join</a:t>
            </a:r>
            <a:r>
              <a:rPr lang="en-US" altLang="zh-CN" dirty="0"/>
              <a:t>()</a:t>
            </a:r>
            <a:r>
              <a:rPr lang="zh-CN" altLang="zh-CN" dirty="0"/>
              <a:t>，</a:t>
            </a:r>
            <a:r>
              <a:rPr lang="en-US" altLang="zh-CN" dirty="0" err="1"/>
              <a:t>Thread.Join</a:t>
            </a:r>
            <a:r>
              <a:rPr lang="en-US" altLang="zh-CN" dirty="0"/>
              <a:t>()</a:t>
            </a:r>
            <a:r>
              <a:rPr lang="zh-CN" altLang="zh-CN" dirty="0"/>
              <a:t>方法将使主线程等待，直到</a:t>
            </a:r>
            <a:r>
              <a:rPr lang="en-US" altLang="zh-CN" dirty="0" err="1"/>
              <a:t>oThread</a:t>
            </a:r>
            <a:r>
              <a:rPr lang="zh-CN" altLang="zh-CN" dirty="0"/>
              <a:t>线程结束为止。</a:t>
            </a:r>
            <a:endParaRPr lang="zh-CN" altLang="en-US" dirty="0"/>
          </a:p>
        </p:txBody>
      </p:sp>
    </p:spTree>
    <p:extLst>
      <p:ext uri="{BB962C8B-B14F-4D97-AF65-F5344CB8AC3E}">
        <p14:creationId xmlns:p14="http://schemas.microsoft.com/office/powerpoint/2010/main" val="1963686563"/>
      </p:ext>
    </p:extLst>
  </p:cSld>
  <p:clrMapOvr>
    <a:masterClrMapping/>
  </p:clrMapOvr>
  <mc:AlternateContent xmlns:mc="http://schemas.openxmlformats.org/markup-compatibility/2006" xmlns:p14="http://schemas.microsoft.com/office/powerpoint/2010/main">
    <mc:Choice Requires="p14">
      <p:transition spd="slow" p14:dur="2500" advClick="0" advTm="0">
        <p:checker/>
      </p:transition>
    </mc:Choice>
    <mc:Fallback xmlns="">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线程的创建、启动和终止　</a:t>
            </a:r>
          </a:p>
        </p:txBody>
      </p:sp>
      <p:sp>
        <p:nvSpPr>
          <p:cNvPr id="4" name="TextBox 3"/>
          <p:cNvSpPr txBox="1"/>
          <p:nvPr/>
        </p:nvSpPr>
        <p:spPr>
          <a:xfrm>
            <a:off x="1041991" y="1190835"/>
            <a:ext cx="9973339" cy="869533"/>
          </a:xfrm>
          <a:prstGeom prst="rect">
            <a:avLst/>
          </a:prstGeom>
          <a:noFill/>
        </p:spPr>
        <p:txBody>
          <a:bodyPr wrap="square" rtlCol="0">
            <a:spAutoFit/>
          </a:bodyPr>
          <a:lstStyle/>
          <a:p>
            <a:pPr indent="446088">
              <a:lnSpc>
                <a:spcPct val="150000"/>
              </a:lnSpc>
            </a:pPr>
            <a:r>
              <a:rPr lang="zh-CN" altLang="zh-CN" dirty="0"/>
              <a:t>当我们再试图用</a:t>
            </a:r>
            <a:r>
              <a:rPr lang="en-US" altLang="zh-CN" dirty="0" err="1"/>
              <a:t>Thread.Start</a:t>
            </a:r>
            <a:r>
              <a:rPr lang="en-US" altLang="zh-CN" dirty="0"/>
              <a:t>()</a:t>
            </a:r>
            <a:r>
              <a:rPr lang="zh-CN" altLang="zh-CN" dirty="0"/>
              <a:t>方法重新启动线程</a:t>
            </a:r>
            <a:r>
              <a:rPr lang="en-US" altLang="zh-CN" dirty="0" err="1"/>
              <a:t>oThread</a:t>
            </a:r>
            <a:r>
              <a:rPr lang="zh-CN" altLang="zh-CN" dirty="0"/>
              <a:t>时，系统将抛出</a:t>
            </a:r>
            <a:r>
              <a:rPr lang="en-US" altLang="zh-CN" dirty="0" err="1"/>
              <a:t>ThreadState</a:t>
            </a:r>
            <a:r>
              <a:rPr lang="en-US" altLang="zh-CN" dirty="0"/>
              <a:t>-Exception</a:t>
            </a:r>
            <a:r>
              <a:rPr lang="zh-CN" altLang="zh-CN" dirty="0"/>
              <a:t>异常，如图</a:t>
            </a:r>
            <a:r>
              <a:rPr lang="en-US" altLang="zh-CN" dirty="0"/>
              <a:t>6.4</a:t>
            </a:r>
            <a:r>
              <a:rPr lang="zh-CN" altLang="zh-CN" dirty="0"/>
              <a:t>所示。</a:t>
            </a:r>
            <a:endParaRPr lang="zh-CN" altLang="en-US" dirty="0"/>
          </a:p>
        </p:txBody>
      </p:sp>
      <p:pic>
        <p:nvPicPr>
          <p:cNvPr id="4098" name="图片 44"/>
          <p:cNvPicPr>
            <a:picLocks noChangeAspect="1" noChangeArrowheads="1"/>
          </p:cNvPicPr>
          <p:nvPr/>
        </p:nvPicPr>
        <p:blipFill>
          <a:blip r:embed="rId2">
            <a:lum bright="18000"/>
            <a:grayscl/>
            <a:extLst>
              <a:ext uri="{28A0092B-C50C-407E-A947-70E740481C1C}">
                <a14:useLocalDpi xmlns:a14="http://schemas.microsoft.com/office/drawing/2010/main" val="0"/>
              </a:ext>
            </a:extLst>
          </a:blip>
          <a:srcRect/>
          <a:stretch>
            <a:fillRect/>
          </a:stretch>
        </p:blipFill>
        <p:spPr bwMode="auto">
          <a:xfrm>
            <a:off x="2157228" y="2291342"/>
            <a:ext cx="6594547" cy="102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158949" y="3487467"/>
            <a:ext cx="9633098" cy="646331"/>
          </a:xfrm>
          <a:prstGeom prst="rect">
            <a:avLst/>
          </a:prstGeom>
          <a:noFill/>
        </p:spPr>
        <p:txBody>
          <a:bodyPr wrap="square" rtlCol="0">
            <a:spAutoFit/>
          </a:bodyPr>
          <a:lstStyle/>
          <a:p>
            <a:pPr indent="446088"/>
            <a:r>
              <a:rPr lang="zh-CN" altLang="zh-CN" dirty="0"/>
              <a:t>将第</a:t>
            </a:r>
            <a:r>
              <a:rPr lang="en-US" altLang="zh-CN" dirty="0"/>
              <a:t>5</a:t>
            </a:r>
            <a:r>
              <a:rPr lang="zh-CN" altLang="zh-CN" dirty="0"/>
              <a:t>章【例</a:t>
            </a:r>
            <a:r>
              <a:rPr lang="en-US" altLang="zh-CN" dirty="0"/>
              <a:t>5.7</a:t>
            </a:r>
            <a:r>
              <a:rPr lang="zh-CN" altLang="zh-CN" dirty="0"/>
              <a:t>】中定义使用委托的一系列代码放在这里，与本例中创建和启动线程的代码比较一下</a:t>
            </a:r>
            <a:r>
              <a:rPr lang="zh-CN" altLang="zh-CN" dirty="0" smtClean="0"/>
              <a:t>：</a:t>
            </a:r>
            <a:endParaRPr lang="zh-CN" altLang="zh-CN" dirty="0"/>
          </a:p>
        </p:txBody>
      </p:sp>
      <p:sp>
        <p:nvSpPr>
          <p:cNvPr id="6" name="TextBox 5"/>
          <p:cNvSpPr txBox="1"/>
          <p:nvPr/>
        </p:nvSpPr>
        <p:spPr>
          <a:xfrm>
            <a:off x="1807535" y="4203865"/>
            <a:ext cx="8516679" cy="1328023"/>
          </a:xfrm>
          <a:prstGeom prst="roundRect">
            <a:avLst>
              <a:gd name="adj" fmla="val 10262"/>
            </a:avLst>
          </a:prstGeom>
          <a:solidFill>
            <a:srgbClr val="EDD0D0"/>
          </a:solidFill>
        </p:spPr>
        <p:txBody>
          <a:bodyPr wrap="square" rtlCol="0">
            <a:spAutoFit/>
          </a:bodyPr>
          <a:lstStyle/>
          <a:p>
            <a:r>
              <a:rPr lang="en-US" altLang="zh-CN" dirty="0"/>
              <a:t>private delegate void </a:t>
            </a:r>
            <a:r>
              <a:rPr lang="en-US" altLang="zh-CN" dirty="0" err="1"/>
              <a:t>WriteTextBox</a:t>
            </a:r>
            <a:r>
              <a:rPr lang="en-US" altLang="zh-CN" dirty="0"/>
              <a:t>(char </a:t>
            </a:r>
            <a:r>
              <a:rPr lang="en-US" altLang="zh-CN" dirty="0" err="1"/>
              <a:t>ch</a:t>
            </a:r>
            <a:r>
              <a:rPr lang="en-US" altLang="zh-CN" dirty="0"/>
              <a:t>);			// </a:t>
            </a:r>
            <a:r>
              <a:rPr lang="zh-CN" altLang="zh-CN" dirty="0"/>
              <a:t>定义委托</a:t>
            </a:r>
          </a:p>
          <a:p>
            <a:r>
              <a:rPr lang="en-US" altLang="zh-CN" dirty="0"/>
              <a:t>private </a:t>
            </a:r>
            <a:r>
              <a:rPr lang="en-US" altLang="zh-CN" dirty="0" err="1"/>
              <a:t>WriteTextBox</a:t>
            </a:r>
            <a:r>
              <a:rPr lang="en-US" altLang="zh-CN" dirty="0"/>
              <a:t> </a:t>
            </a:r>
            <a:r>
              <a:rPr lang="en-US" altLang="zh-CN" dirty="0" err="1"/>
              <a:t>writeTextBox</a:t>
            </a:r>
            <a:r>
              <a:rPr lang="en-US" altLang="zh-CN" dirty="0"/>
              <a:t>;				</a:t>
            </a:r>
            <a:r>
              <a:rPr lang="en-US" altLang="zh-CN" dirty="0" smtClean="0"/>
              <a:t>// </a:t>
            </a:r>
            <a:r>
              <a:rPr lang="zh-CN" altLang="zh-CN" dirty="0"/>
              <a:t>声明委托</a:t>
            </a:r>
          </a:p>
          <a:p>
            <a:r>
              <a:rPr lang="en-US" altLang="zh-CN" b="1" dirty="0" err="1"/>
              <a:t>writeTextBox</a:t>
            </a:r>
            <a:r>
              <a:rPr lang="en-US" altLang="zh-CN" b="1" dirty="0"/>
              <a:t> = new </a:t>
            </a:r>
            <a:r>
              <a:rPr lang="en-US" altLang="zh-CN" b="1" dirty="0" err="1"/>
              <a:t>WriteTextBox</a:t>
            </a:r>
            <a:r>
              <a:rPr lang="en-US" altLang="zh-CN" b="1" dirty="0"/>
              <a:t>(WriTextBox1);</a:t>
            </a:r>
            <a:r>
              <a:rPr lang="en-US" altLang="zh-CN" dirty="0"/>
              <a:t>		// </a:t>
            </a:r>
            <a:r>
              <a:rPr lang="zh-CN" altLang="zh-CN" dirty="0"/>
              <a:t>实例化委托</a:t>
            </a:r>
          </a:p>
          <a:p>
            <a:r>
              <a:rPr lang="en-US" altLang="zh-CN" b="1" dirty="0" err="1"/>
              <a:t>WriTxt</a:t>
            </a:r>
            <a:r>
              <a:rPr lang="en-US" altLang="zh-CN" b="1" dirty="0"/>
              <a:t>(</a:t>
            </a:r>
            <a:r>
              <a:rPr lang="en-US" altLang="zh-CN" b="1" dirty="0" err="1"/>
              <a:t>writeTextBox</a:t>
            </a:r>
            <a:r>
              <a:rPr lang="en-US" altLang="zh-CN" b="1" dirty="0"/>
              <a:t>);	</a:t>
            </a:r>
            <a:r>
              <a:rPr lang="en-US" altLang="zh-CN" dirty="0"/>
              <a:t>				</a:t>
            </a:r>
            <a:r>
              <a:rPr lang="en-US" altLang="zh-CN" dirty="0" smtClean="0"/>
              <a:t>// </a:t>
            </a:r>
            <a:r>
              <a:rPr lang="zh-CN" altLang="zh-CN" dirty="0"/>
              <a:t>作为</a:t>
            </a:r>
            <a:r>
              <a:rPr lang="zh-CN" altLang="zh-CN" dirty="0" smtClean="0"/>
              <a:t>参数</a:t>
            </a:r>
            <a:endParaRPr lang="zh-CN" altLang="zh-CN" dirty="0"/>
          </a:p>
        </p:txBody>
      </p:sp>
      <p:sp>
        <p:nvSpPr>
          <p:cNvPr id="7" name="TextBox 6"/>
          <p:cNvSpPr txBox="1"/>
          <p:nvPr/>
        </p:nvSpPr>
        <p:spPr>
          <a:xfrm>
            <a:off x="1057939" y="5561531"/>
            <a:ext cx="9734108" cy="646331"/>
          </a:xfrm>
          <a:prstGeom prst="rect">
            <a:avLst/>
          </a:prstGeom>
          <a:noFill/>
        </p:spPr>
        <p:txBody>
          <a:bodyPr wrap="square" rtlCol="0">
            <a:spAutoFit/>
          </a:bodyPr>
          <a:lstStyle/>
          <a:p>
            <a:pPr indent="446088"/>
            <a:r>
              <a:rPr lang="zh-CN" altLang="zh-CN" dirty="0"/>
              <a:t>然后可以通过</a:t>
            </a:r>
            <a:r>
              <a:rPr lang="en-US" altLang="zh-CN" dirty="0" err="1"/>
              <a:t>myOwnThread</a:t>
            </a:r>
            <a:r>
              <a:rPr lang="zh-CN" altLang="zh-CN" dirty="0"/>
              <a:t>的方法来控制主线程。</a:t>
            </a:r>
            <a:r>
              <a:rPr lang="en-US" altLang="zh-CN" dirty="0" err="1"/>
              <a:t>CurrentThread</a:t>
            </a:r>
            <a:r>
              <a:rPr lang="zh-CN" altLang="zh-CN" dirty="0"/>
              <a:t>属性总是对当前运行线程的引用，如果在线程代码中获取该值，得到的则是线程本身的线程对象。</a:t>
            </a:r>
            <a:endParaRPr lang="zh-CN" altLang="en-US" dirty="0"/>
          </a:p>
        </p:txBody>
      </p:sp>
    </p:spTree>
    <p:extLst>
      <p:ext uri="{BB962C8B-B14F-4D97-AF65-F5344CB8AC3E}">
        <p14:creationId xmlns:p14="http://schemas.microsoft.com/office/powerpoint/2010/main" val="3386301325"/>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4894095" y="3369626"/>
            <a:ext cx="2697558" cy="482919"/>
          </a:xfrm>
          <a:prstGeom prst="rect">
            <a:avLst/>
          </a:prstGeom>
        </p:spPr>
        <p:txBody>
          <a:bodyPr wrap="square" lIns="144000" tIns="0" rIns="144000" bIns="0">
            <a:noAutofit/>
          </a:bodyPr>
          <a:lstStyle/>
          <a:p>
            <a:r>
              <a:rPr lang="zh-CN" altLang="zh-CN" sz="2800" b="1" dirty="0"/>
              <a:t>进程的主线程</a:t>
            </a:r>
          </a:p>
        </p:txBody>
      </p:sp>
    </p:spTree>
    <p:extLst>
      <p:ext uri="{BB962C8B-B14F-4D97-AF65-F5344CB8AC3E}">
        <p14:creationId xmlns:p14="http://schemas.microsoft.com/office/powerpoint/2010/main" val="1453194607"/>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4543178" y="3433423"/>
            <a:ext cx="3356807" cy="482919"/>
          </a:xfrm>
          <a:prstGeom prst="rect">
            <a:avLst/>
          </a:prstGeom>
        </p:spPr>
        <p:txBody>
          <a:bodyPr wrap="square" lIns="144000" tIns="0" rIns="144000" bIns="0">
            <a:noAutofit/>
          </a:bodyPr>
          <a:lstStyle/>
          <a:p>
            <a:r>
              <a:rPr lang="zh-CN" altLang="zh-CN" sz="2800" b="1" dirty="0"/>
              <a:t>线程的挂起与恢复</a:t>
            </a:r>
          </a:p>
        </p:txBody>
      </p:sp>
    </p:spTree>
    <p:extLst>
      <p:ext uri="{BB962C8B-B14F-4D97-AF65-F5344CB8AC3E}">
        <p14:creationId xmlns:p14="http://schemas.microsoft.com/office/powerpoint/2010/main" val="2200626670"/>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线程的挂起与</a:t>
            </a:r>
            <a:r>
              <a:rPr lang="zh-CN" altLang="zh-CN" sz="2800" b="1" dirty="0" smtClean="0"/>
              <a:t>恢复</a:t>
            </a:r>
            <a:r>
              <a:rPr lang="zh-CN" altLang="zh-CN" sz="2800" b="1" dirty="0"/>
              <a:t>　</a:t>
            </a:r>
          </a:p>
        </p:txBody>
      </p:sp>
      <p:sp>
        <p:nvSpPr>
          <p:cNvPr id="4" name="TextBox 3"/>
          <p:cNvSpPr txBox="1"/>
          <p:nvPr/>
        </p:nvSpPr>
        <p:spPr>
          <a:xfrm>
            <a:off x="1201479" y="1690577"/>
            <a:ext cx="9643730" cy="1477328"/>
          </a:xfrm>
          <a:prstGeom prst="rect">
            <a:avLst/>
          </a:prstGeom>
          <a:noFill/>
        </p:spPr>
        <p:txBody>
          <a:bodyPr wrap="square" rtlCol="0">
            <a:spAutoFit/>
          </a:bodyPr>
          <a:lstStyle/>
          <a:p>
            <a:pPr indent="446088"/>
            <a:r>
              <a:rPr lang="zh-CN" altLang="zh-CN" dirty="0"/>
              <a:t>线程通过调用</a:t>
            </a:r>
            <a:r>
              <a:rPr lang="en-US" altLang="zh-CN" dirty="0"/>
              <a:t>Suspend()</a:t>
            </a:r>
            <a:r>
              <a:rPr lang="zh-CN" altLang="zh-CN" dirty="0"/>
              <a:t>方法挂起线程。当线程针对自身调用</a:t>
            </a:r>
            <a:r>
              <a:rPr lang="en-US" altLang="zh-CN" dirty="0"/>
              <a:t>Suspend()</a:t>
            </a:r>
            <a:r>
              <a:rPr lang="zh-CN" altLang="zh-CN" dirty="0"/>
              <a:t>方法时，调用将会阻止，直到另一个线程继续该线程。当一个线程针对另一个线程调用</a:t>
            </a:r>
            <a:r>
              <a:rPr lang="en-US" altLang="zh-CN" dirty="0"/>
              <a:t>Suspend()</a:t>
            </a:r>
            <a:r>
              <a:rPr lang="zh-CN" altLang="zh-CN" dirty="0"/>
              <a:t>方法时，调用是非阻止调用，将导致另一个线程挂起。线程通过调用</a:t>
            </a:r>
            <a:r>
              <a:rPr lang="en-US" altLang="zh-CN" dirty="0"/>
              <a:t>Resume()</a:t>
            </a:r>
            <a:r>
              <a:rPr lang="zh-CN" altLang="zh-CN" dirty="0"/>
              <a:t>方法来恢复被挂起的线程。无论调用多少次</a:t>
            </a:r>
            <a:r>
              <a:rPr lang="en-US" altLang="zh-CN" dirty="0"/>
              <a:t>Suspend()</a:t>
            </a:r>
            <a:r>
              <a:rPr lang="zh-CN" altLang="zh-CN" dirty="0"/>
              <a:t>方法，调用</a:t>
            </a:r>
            <a:r>
              <a:rPr lang="en-US" altLang="zh-CN" dirty="0"/>
              <a:t>Resume()</a:t>
            </a:r>
            <a:r>
              <a:rPr lang="zh-CN" altLang="zh-CN" dirty="0"/>
              <a:t>方法均会使另一个线程脱离挂起状态，继续执行，示例代码如下</a:t>
            </a:r>
            <a:r>
              <a:rPr lang="zh-CN" altLang="zh-CN" dirty="0" smtClean="0"/>
              <a:t>：</a:t>
            </a:r>
            <a:endParaRPr lang="zh-CN" altLang="zh-CN" dirty="0"/>
          </a:p>
        </p:txBody>
      </p:sp>
      <p:sp>
        <p:nvSpPr>
          <p:cNvPr id="5" name="TextBox 4"/>
          <p:cNvSpPr txBox="1"/>
          <p:nvPr/>
        </p:nvSpPr>
        <p:spPr>
          <a:xfrm>
            <a:off x="1743739" y="3188124"/>
            <a:ext cx="8644269" cy="1328023"/>
          </a:xfrm>
          <a:prstGeom prst="roundRect">
            <a:avLst>
              <a:gd name="adj" fmla="val 12664"/>
            </a:avLst>
          </a:prstGeom>
          <a:solidFill>
            <a:srgbClr val="EDD0D0"/>
          </a:solidFill>
        </p:spPr>
        <p:txBody>
          <a:bodyPr wrap="square" rtlCol="0">
            <a:spAutoFit/>
          </a:bodyPr>
          <a:lstStyle/>
          <a:p>
            <a:r>
              <a:rPr lang="en-US" altLang="zh-CN" dirty="0"/>
              <a:t>Thread </a:t>
            </a:r>
            <a:r>
              <a:rPr lang="en-US" altLang="zh-CN" dirty="0" err="1"/>
              <a:t>thread</a:t>
            </a:r>
            <a:r>
              <a:rPr lang="en-US" altLang="zh-CN" dirty="0"/>
              <a:t> = new Thread(new </a:t>
            </a:r>
            <a:r>
              <a:rPr lang="en-US" altLang="zh-CN" dirty="0" err="1"/>
              <a:t>ThreadStart</a:t>
            </a:r>
            <a:r>
              <a:rPr lang="en-US" altLang="zh-CN" dirty="0"/>
              <a:t>(</a:t>
            </a:r>
            <a:r>
              <a:rPr lang="en-US" altLang="zh-CN" dirty="0" err="1"/>
              <a:t>methord</a:t>
            </a:r>
            <a:r>
              <a:rPr lang="en-US" altLang="zh-CN" dirty="0"/>
              <a:t>));	</a:t>
            </a:r>
            <a:r>
              <a:rPr lang="en-US" altLang="zh-CN" dirty="0" smtClean="0"/>
              <a:t>//</a:t>
            </a:r>
            <a:r>
              <a:rPr lang="zh-CN" altLang="zh-CN" dirty="0"/>
              <a:t>创建线程</a:t>
            </a:r>
          </a:p>
          <a:p>
            <a:r>
              <a:rPr lang="en-US" altLang="zh-CN" dirty="0" err="1"/>
              <a:t>thread.Start</a:t>
            </a:r>
            <a:r>
              <a:rPr lang="en-US" altLang="zh-CN" dirty="0"/>
              <a:t>();						</a:t>
            </a:r>
            <a:r>
              <a:rPr lang="en-US" altLang="zh-CN" dirty="0" smtClean="0"/>
              <a:t>//</a:t>
            </a:r>
            <a:r>
              <a:rPr lang="zh-CN" altLang="zh-CN" dirty="0"/>
              <a:t>启动线程</a:t>
            </a:r>
          </a:p>
          <a:p>
            <a:r>
              <a:rPr lang="en-US" altLang="zh-CN" dirty="0" err="1"/>
              <a:t>thread.Suspend</a:t>
            </a:r>
            <a:r>
              <a:rPr lang="en-US" altLang="zh-CN" dirty="0"/>
              <a:t>();					</a:t>
            </a:r>
            <a:r>
              <a:rPr lang="en-US" altLang="zh-CN" dirty="0" smtClean="0"/>
              <a:t>//</a:t>
            </a:r>
            <a:r>
              <a:rPr lang="zh-CN" altLang="zh-CN" dirty="0"/>
              <a:t>挂起线程</a:t>
            </a:r>
          </a:p>
          <a:p>
            <a:r>
              <a:rPr lang="en-US" altLang="zh-CN" dirty="0" err="1"/>
              <a:t>thread..Resume</a:t>
            </a:r>
            <a:r>
              <a:rPr lang="en-US" altLang="zh-CN" dirty="0"/>
              <a:t>();					</a:t>
            </a:r>
            <a:r>
              <a:rPr lang="en-US" altLang="zh-CN" dirty="0" smtClean="0"/>
              <a:t>//</a:t>
            </a:r>
            <a:r>
              <a:rPr lang="zh-CN" altLang="zh-CN" dirty="0"/>
              <a:t>恢复</a:t>
            </a:r>
            <a:r>
              <a:rPr lang="zh-CN" altLang="zh-CN" dirty="0" smtClean="0"/>
              <a:t>线程</a:t>
            </a:r>
            <a:endParaRPr lang="zh-CN" altLang="zh-CN" dirty="0"/>
          </a:p>
        </p:txBody>
      </p:sp>
      <p:sp>
        <p:nvSpPr>
          <p:cNvPr id="6" name="TextBox 5"/>
          <p:cNvSpPr txBox="1"/>
          <p:nvPr/>
        </p:nvSpPr>
        <p:spPr>
          <a:xfrm>
            <a:off x="1201479" y="4625163"/>
            <a:ext cx="9516140" cy="646331"/>
          </a:xfrm>
          <a:prstGeom prst="rect">
            <a:avLst/>
          </a:prstGeom>
          <a:noFill/>
        </p:spPr>
        <p:txBody>
          <a:bodyPr wrap="square" rtlCol="0">
            <a:spAutoFit/>
          </a:bodyPr>
          <a:lstStyle/>
          <a:p>
            <a:pPr indent="446088"/>
            <a:r>
              <a:rPr lang="zh-CN" altLang="zh-CN" dirty="0"/>
              <a:t>当主线程要在它自己的线程上执行某些操作时，需要一个线程对象的引用来表示它自己的线程。在主线程中使用</a:t>
            </a:r>
            <a:r>
              <a:rPr lang="en-US" altLang="zh-CN" dirty="0"/>
              <a:t>Thread</a:t>
            </a:r>
            <a:r>
              <a:rPr lang="zh-CN" altLang="zh-CN" dirty="0"/>
              <a:t>类的静态属性</a:t>
            </a:r>
            <a:r>
              <a:rPr lang="en-US" altLang="zh-CN" dirty="0" err="1"/>
              <a:t>CurrentThread</a:t>
            </a:r>
            <a:r>
              <a:rPr lang="zh-CN" altLang="zh-CN" dirty="0"/>
              <a:t>，就可以获得这样一个引用</a:t>
            </a:r>
            <a:r>
              <a:rPr lang="zh-CN" altLang="zh-CN" dirty="0" smtClean="0"/>
              <a:t>：</a:t>
            </a:r>
            <a:endParaRPr lang="zh-CN" altLang="zh-CN" dirty="0"/>
          </a:p>
        </p:txBody>
      </p:sp>
      <p:sp>
        <p:nvSpPr>
          <p:cNvPr id="7" name="圆角矩形 6"/>
          <p:cNvSpPr/>
          <p:nvPr/>
        </p:nvSpPr>
        <p:spPr>
          <a:xfrm>
            <a:off x="1743738" y="5271494"/>
            <a:ext cx="8644269" cy="408623"/>
          </a:xfrm>
          <a:prstGeom prst="roundRect">
            <a:avLst/>
          </a:prstGeom>
          <a:solidFill>
            <a:srgbClr val="EDD0D0"/>
          </a:solidFill>
        </p:spPr>
        <p:txBody>
          <a:bodyPr wrap="square">
            <a:spAutoFit/>
          </a:bodyPr>
          <a:lstStyle/>
          <a:p>
            <a:r>
              <a:rPr lang="en-US" altLang="zh-CN" dirty="0"/>
              <a:t>Thread </a:t>
            </a:r>
            <a:r>
              <a:rPr lang="en-US" altLang="zh-CN" dirty="0" err="1"/>
              <a:t>myOwnThread</a:t>
            </a:r>
            <a:r>
              <a:rPr lang="en-US" altLang="zh-CN" dirty="0"/>
              <a:t> = </a:t>
            </a:r>
            <a:r>
              <a:rPr lang="en-US" altLang="zh-CN" dirty="0" err="1"/>
              <a:t>Thread.CurrentThread</a:t>
            </a:r>
            <a:r>
              <a:rPr lang="en-US" altLang="zh-CN" dirty="0"/>
              <a:t>;</a:t>
            </a:r>
            <a:endParaRPr lang="zh-CN" altLang="zh-CN" dirty="0"/>
          </a:p>
        </p:txBody>
      </p:sp>
    </p:spTree>
    <p:extLst>
      <p:ext uri="{BB962C8B-B14F-4D97-AF65-F5344CB8AC3E}">
        <p14:creationId xmlns:p14="http://schemas.microsoft.com/office/powerpoint/2010/main" val="3344785971"/>
      </p:ext>
    </p:extLst>
  </p:cSld>
  <p:clrMapOvr>
    <a:masterClrMapping/>
  </p:clrMapOvr>
  <mc:AlternateContent xmlns:mc="http://schemas.openxmlformats.org/markup-compatibility/2006" xmlns:p14="http://schemas.microsoft.com/office/powerpoint/2010/main">
    <mc:Choice Requires="p14">
      <p:transition spd="slow" p14:dur="200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线程的挂起与</a:t>
            </a:r>
            <a:r>
              <a:rPr lang="zh-CN" altLang="zh-CN" sz="2800" b="1" dirty="0" smtClean="0"/>
              <a:t>恢复</a:t>
            </a:r>
            <a:r>
              <a:rPr lang="zh-CN" altLang="zh-CN" sz="2800" b="1" dirty="0"/>
              <a:t>　</a:t>
            </a:r>
          </a:p>
        </p:txBody>
      </p:sp>
      <p:sp>
        <p:nvSpPr>
          <p:cNvPr id="4" name="TextBox 3"/>
          <p:cNvSpPr txBox="1"/>
          <p:nvPr/>
        </p:nvSpPr>
        <p:spPr>
          <a:xfrm>
            <a:off x="893135" y="1265274"/>
            <a:ext cx="10356112" cy="2308324"/>
          </a:xfrm>
          <a:prstGeom prst="rect">
            <a:avLst/>
          </a:prstGeom>
          <a:noFill/>
        </p:spPr>
        <p:txBody>
          <a:bodyPr wrap="square" rtlCol="0">
            <a:spAutoFit/>
          </a:bodyPr>
          <a:lstStyle/>
          <a:p>
            <a:pPr indent="446088"/>
            <a:r>
              <a:rPr lang="zh-CN" altLang="zh-CN" dirty="0"/>
              <a:t>【例</a:t>
            </a:r>
            <a:r>
              <a:rPr lang="en-US" altLang="zh-CN" dirty="0"/>
              <a:t> </a:t>
            </a:r>
            <a:r>
              <a:rPr lang="en-US" altLang="zh-CN" b="1" dirty="0"/>
              <a:t>6.4</a:t>
            </a:r>
            <a:r>
              <a:rPr lang="zh-CN" altLang="zh-CN" dirty="0"/>
              <a:t>】 使用两个并发线程（一个主线程和一个工作者线程）显示计数，要求主线程先于工作者线程执行。</a:t>
            </a:r>
          </a:p>
          <a:p>
            <a:pPr indent="446088"/>
            <a:r>
              <a:rPr lang="zh-CN" altLang="zh-CN" dirty="0"/>
              <a:t>本示例中主线程与工作者线程执行的核心方法都是</a:t>
            </a:r>
            <a:r>
              <a:rPr lang="en-US" altLang="zh-CN" dirty="0" err="1"/>
              <a:t>DisplayNumbers</a:t>
            </a:r>
            <a:r>
              <a:rPr lang="en-US" altLang="zh-CN" dirty="0"/>
              <a:t>()</a:t>
            </a:r>
            <a:r>
              <a:rPr lang="zh-CN" altLang="zh-CN" dirty="0"/>
              <a:t>，该方法每次累加一个数字，并定期显示每次累加的结果。累加的数字取决于</a:t>
            </a:r>
            <a:r>
              <a:rPr lang="en-US" altLang="zh-CN" dirty="0"/>
              <a:t>interval</a:t>
            </a:r>
            <a:r>
              <a:rPr lang="zh-CN" altLang="zh-CN" dirty="0"/>
              <a:t>字段，其值是用户输入的。如果用户输入</a:t>
            </a:r>
            <a:r>
              <a:rPr lang="en-US" altLang="zh-CN" dirty="0"/>
              <a:t>100</a:t>
            </a:r>
            <a:r>
              <a:rPr lang="zh-CN" altLang="zh-CN" dirty="0"/>
              <a:t>，就累加到</a:t>
            </a:r>
            <a:r>
              <a:rPr lang="en-US" altLang="zh-CN" dirty="0"/>
              <a:t>800</a:t>
            </a:r>
            <a:r>
              <a:rPr lang="zh-CN" altLang="zh-CN" dirty="0"/>
              <a:t>并显示数字</a:t>
            </a:r>
            <a:r>
              <a:rPr lang="en-US" altLang="zh-CN" dirty="0"/>
              <a:t>100</a:t>
            </a:r>
            <a:r>
              <a:rPr lang="zh-CN" altLang="zh-CN" dirty="0"/>
              <a:t>，</a:t>
            </a:r>
            <a:r>
              <a:rPr lang="en-US" altLang="zh-CN" dirty="0"/>
              <a:t>200</a:t>
            </a:r>
            <a:r>
              <a:rPr lang="zh-CN" altLang="zh-CN" dirty="0"/>
              <a:t>，</a:t>
            </a:r>
            <a:r>
              <a:rPr lang="en-US" altLang="zh-CN" dirty="0"/>
              <a:t>300</a:t>
            </a:r>
            <a:r>
              <a:rPr lang="zh-CN" altLang="zh-CN" dirty="0"/>
              <a:t>，</a:t>
            </a:r>
            <a:r>
              <a:rPr lang="en-US" altLang="zh-CN" dirty="0"/>
              <a:t>400</a:t>
            </a:r>
            <a:r>
              <a:rPr lang="zh-CN" altLang="zh-CN" dirty="0"/>
              <a:t>，</a:t>
            </a:r>
            <a:r>
              <a:rPr lang="en-US" altLang="zh-CN" dirty="0"/>
              <a:t>500</a:t>
            </a:r>
            <a:r>
              <a:rPr lang="zh-CN" altLang="zh-CN" dirty="0"/>
              <a:t>，</a:t>
            </a:r>
            <a:r>
              <a:rPr lang="en-US" altLang="zh-CN" dirty="0"/>
              <a:t>600</a:t>
            </a:r>
            <a:r>
              <a:rPr lang="zh-CN" altLang="zh-CN" dirty="0"/>
              <a:t>，</a:t>
            </a:r>
            <a:r>
              <a:rPr lang="en-US" altLang="zh-CN" dirty="0"/>
              <a:t>700</a:t>
            </a:r>
            <a:r>
              <a:rPr lang="zh-CN" altLang="zh-CN" dirty="0"/>
              <a:t>和</a:t>
            </a:r>
            <a:r>
              <a:rPr lang="en-US" altLang="zh-CN" dirty="0"/>
              <a:t>800</a:t>
            </a:r>
            <a:r>
              <a:rPr lang="zh-CN" altLang="zh-CN" dirty="0"/>
              <a:t>；如果用户输入</a:t>
            </a:r>
            <a:r>
              <a:rPr lang="en-US" altLang="zh-CN" dirty="0"/>
              <a:t>1000</a:t>
            </a:r>
            <a:r>
              <a:rPr lang="zh-CN" altLang="zh-CN" dirty="0"/>
              <a:t>，就累加到</a:t>
            </a:r>
            <a:r>
              <a:rPr lang="en-US" altLang="zh-CN" dirty="0"/>
              <a:t>8000</a:t>
            </a:r>
            <a:r>
              <a:rPr lang="zh-CN" altLang="zh-CN" dirty="0"/>
              <a:t>，显示数字</a:t>
            </a:r>
            <a:r>
              <a:rPr lang="en-US" altLang="zh-CN" dirty="0"/>
              <a:t>1000</a:t>
            </a:r>
            <a:r>
              <a:rPr lang="zh-CN" altLang="zh-CN" dirty="0"/>
              <a:t>，</a:t>
            </a:r>
            <a:r>
              <a:rPr lang="en-US" altLang="zh-CN" dirty="0"/>
              <a:t>2000</a:t>
            </a:r>
            <a:r>
              <a:rPr lang="zh-CN" altLang="zh-CN" dirty="0"/>
              <a:t>，</a:t>
            </a:r>
            <a:r>
              <a:rPr lang="en-US" altLang="zh-CN" dirty="0"/>
              <a:t>3000</a:t>
            </a:r>
            <a:r>
              <a:rPr lang="zh-CN" altLang="zh-CN" dirty="0"/>
              <a:t>，</a:t>
            </a:r>
            <a:r>
              <a:rPr lang="en-US" altLang="zh-CN" dirty="0"/>
              <a:t>4000</a:t>
            </a:r>
            <a:r>
              <a:rPr lang="zh-CN" altLang="zh-CN" dirty="0"/>
              <a:t>，</a:t>
            </a:r>
            <a:r>
              <a:rPr lang="en-US" altLang="zh-CN" dirty="0"/>
              <a:t>5000</a:t>
            </a:r>
            <a:r>
              <a:rPr lang="zh-CN" altLang="zh-CN" dirty="0"/>
              <a:t>，</a:t>
            </a:r>
            <a:r>
              <a:rPr lang="en-US" altLang="zh-CN" dirty="0"/>
              <a:t>6000</a:t>
            </a:r>
            <a:r>
              <a:rPr lang="zh-CN" altLang="zh-CN" dirty="0"/>
              <a:t>，</a:t>
            </a:r>
            <a:r>
              <a:rPr lang="en-US" altLang="zh-CN" dirty="0"/>
              <a:t>7000</a:t>
            </a:r>
            <a:r>
              <a:rPr lang="zh-CN" altLang="zh-CN" dirty="0"/>
              <a:t>和</a:t>
            </a:r>
            <a:r>
              <a:rPr lang="en-US" altLang="zh-CN" dirty="0"/>
              <a:t>8000</a:t>
            </a:r>
            <a:r>
              <a:rPr lang="zh-CN" altLang="zh-CN" dirty="0"/>
              <a:t>；依此类推。</a:t>
            </a:r>
          </a:p>
          <a:p>
            <a:pPr indent="446088"/>
            <a:r>
              <a:rPr lang="zh-CN" altLang="zh-CN" dirty="0" smtClean="0">
                <a:hlinkClick r:id="rId2" action="ppaction://hlinkfile"/>
              </a:rPr>
              <a:t>程序代码</a:t>
            </a:r>
            <a:r>
              <a:rPr lang="zh-CN" altLang="en-US" dirty="0" smtClean="0">
                <a:hlinkClick r:id="rId2" action="ppaction://hlinkfile"/>
              </a:rPr>
              <a:t>。</a:t>
            </a:r>
            <a:endParaRPr lang="en-US" altLang="zh-CN" dirty="0" smtClean="0"/>
          </a:p>
          <a:p>
            <a:pPr indent="446088"/>
            <a:r>
              <a:rPr lang="zh-CN" altLang="zh-CN" dirty="0"/>
              <a:t>程序运行结果如图</a:t>
            </a:r>
            <a:r>
              <a:rPr lang="en-US" altLang="zh-CN" dirty="0"/>
              <a:t>6.5</a:t>
            </a:r>
            <a:r>
              <a:rPr lang="zh-CN" altLang="zh-CN" dirty="0"/>
              <a:t>所示</a:t>
            </a:r>
            <a:r>
              <a:rPr lang="zh-CN" altLang="zh-CN" dirty="0" smtClean="0"/>
              <a:t>。</a:t>
            </a:r>
            <a:endParaRPr lang="zh-CN" altLang="zh-CN" dirty="0"/>
          </a:p>
        </p:txBody>
      </p:sp>
      <p:pic>
        <p:nvPicPr>
          <p:cNvPr id="5122" name="图片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9578" y="3152332"/>
            <a:ext cx="2601045" cy="30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8281648"/>
      </p:ext>
    </p:extLst>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线程的挂起与</a:t>
            </a:r>
            <a:r>
              <a:rPr lang="zh-CN" altLang="zh-CN" sz="2800" b="1" dirty="0" smtClean="0"/>
              <a:t>恢复</a:t>
            </a:r>
            <a:r>
              <a:rPr lang="zh-CN" altLang="zh-CN" sz="2800" b="1" dirty="0"/>
              <a:t>　</a:t>
            </a:r>
          </a:p>
        </p:txBody>
      </p:sp>
      <p:sp>
        <p:nvSpPr>
          <p:cNvPr id="4" name="TextBox 3"/>
          <p:cNvSpPr txBox="1"/>
          <p:nvPr/>
        </p:nvSpPr>
        <p:spPr>
          <a:xfrm>
            <a:off x="1095153" y="1244009"/>
            <a:ext cx="9813852" cy="1200329"/>
          </a:xfrm>
          <a:prstGeom prst="rect">
            <a:avLst/>
          </a:prstGeom>
          <a:noFill/>
        </p:spPr>
        <p:txBody>
          <a:bodyPr wrap="square" rtlCol="0">
            <a:spAutoFit/>
          </a:bodyPr>
          <a:lstStyle/>
          <a:p>
            <a:pPr indent="446088"/>
            <a:r>
              <a:rPr lang="zh-CN" altLang="zh-CN" dirty="0"/>
              <a:t>由于运用了挂起机制，主线程计算完成后工作者线程才开始计算，这是因为主线程调用了</a:t>
            </a:r>
            <a:r>
              <a:rPr lang="en-US" altLang="zh-CN" dirty="0" err="1"/>
              <a:t>wokerThread.Suspend</a:t>
            </a:r>
            <a:r>
              <a:rPr lang="en-US" altLang="zh-CN" dirty="0"/>
              <a:t>()</a:t>
            </a:r>
            <a:r>
              <a:rPr lang="zh-CN" altLang="zh-CN" dirty="0"/>
              <a:t>将工作者线程进行挂起操作，但工作者线程并未就此终止运行，而是处于暂时的休眠状态，当主线程完成操作后再调用</a:t>
            </a:r>
            <a:r>
              <a:rPr lang="en-US" altLang="zh-CN" dirty="0"/>
              <a:t>Resume()</a:t>
            </a:r>
            <a:r>
              <a:rPr lang="zh-CN" altLang="zh-CN" dirty="0"/>
              <a:t>将工作者线程恢复。</a:t>
            </a:r>
          </a:p>
          <a:p>
            <a:pPr indent="446088"/>
            <a:r>
              <a:rPr lang="zh-CN" altLang="zh-CN" dirty="0"/>
              <a:t>若要实现两线程并发执行的需求，只需将挂起和恢复语句注释掉</a:t>
            </a:r>
            <a:r>
              <a:rPr lang="zh-CN" altLang="zh-CN" dirty="0" smtClean="0"/>
              <a:t>：</a:t>
            </a:r>
            <a:endParaRPr lang="zh-CN" altLang="zh-CN" dirty="0"/>
          </a:p>
        </p:txBody>
      </p:sp>
      <p:sp>
        <p:nvSpPr>
          <p:cNvPr id="5" name="TextBox 4"/>
          <p:cNvSpPr txBox="1"/>
          <p:nvPr/>
        </p:nvSpPr>
        <p:spPr>
          <a:xfrm>
            <a:off x="1669312" y="2444338"/>
            <a:ext cx="8973879" cy="3200043"/>
          </a:xfrm>
          <a:prstGeom prst="roundRect">
            <a:avLst>
              <a:gd name="adj" fmla="val 4422"/>
            </a:avLst>
          </a:prstGeom>
          <a:solidFill>
            <a:srgbClr val="EDD0D0"/>
          </a:solidFill>
        </p:spPr>
        <p:txBody>
          <a:bodyPr wrap="square" rtlCol="0">
            <a:spAutoFit/>
          </a:bodyPr>
          <a:lstStyle/>
          <a:p>
            <a:r>
              <a:rPr lang="en-US" altLang="zh-CN" dirty="0"/>
              <a:t>…</a:t>
            </a:r>
            <a:endParaRPr lang="zh-CN" altLang="zh-CN" dirty="0"/>
          </a:p>
          <a:p>
            <a:r>
              <a:rPr lang="en-US" altLang="zh-CN" dirty="0"/>
              <a:t>// </a:t>
            </a:r>
            <a:r>
              <a:rPr lang="zh-CN" altLang="zh-CN" dirty="0"/>
              <a:t>启动新线程</a:t>
            </a:r>
          </a:p>
          <a:p>
            <a:r>
              <a:rPr lang="en-US" altLang="zh-CN" dirty="0" err="1"/>
              <a:t>workerThread.Start</a:t>
            </a:r>
            <a:r>
              <a:rPr lang="en-US" altLang="zh-CN" dirty="0"/>
              <a:t>();</a:t>
            </a:r>
            <a:endParaRPr lang="zh-CN" altLang="zh-CN" dirty="0"/>
          </a:p>
          <a:p>
            <a:r>
              <a:rPr lang="en-US" altLang="zh-CN" dirty="0"/>
              <a:t>// </a:t>
            </a:r>
            <a:r>
              <a:rPr lang="zh-CN" altLang="zh-CN" dirty="0"/>
              <a:t>挂起工作者线程</a:t>
            </a:r>
          </a:p>
          <a:p>
            <a:r>
              <a:rPr lang="en-US" altLang="zh-CN" dirty="0"/>
              <a:t>//</a:t>
            </a:r>
            <a:r>
              <a:rPr lang="en-US" altLang="zh-CN" dirty="0" err="1"/>
              <a:t>workerThread.Suspend</a:t>
            </a:r>
            <a:r>
              <a:rPr lang="en-US" altLang="zh-CN" dirty="0"/>
              <a:t>();			// </a:t>
            </a:r>
            <a:r>
              <a:rPr lang="zh-CN" altLang="zh-CN" dirty="0"/>
              <a:t>注释掉</a:t>
            </a:r>
          </a:p>
          <a:p>
            <a:r>
              <a:rPr lang="en-US" altLang="zh-CN" dirty="0"/>
              <a:t>// </a:t>
            </a:r>
            <a:r>
              <a:rPr lang="zh-CN" altLang="zh-CN" dirty="0"/>
              <a:t>主线程同步进行计数</a:t>
            </a:r>
          </a:p>
          <a:p>
            <a:r>
              <a:rPr lang="en-US" altLang="zh-CN" dirty="0" err="1"/>
              <a:t>DisplayNumbers</a:t>
            </a:r>
            <a:r>
              <a:rPr lang="en-US" altLang="zh-CN" dirty="0"/>
              <a:t>();</a:t>
            </a:r>
            <a:endParaRPr lang="zh-CN" altLang="zh-CN" dirty="0"/>
          </a:p>
          <a:p>
            <a:r>
              <a:rPr lang="en-US" altLang="zh-CN" dirty="0"/>
              <a:t> </a:t>
            </a:r>
            <a:endParaRPr lang="zh-CN" altLang="zh-CN" dirty="0"/>
          </a:p>
          <a:p>
            <a:r>
              <a:rPr lang="en-US" altLang="zh-CN" dirty="0"/>
              <a:t>// </a:t>
            </a:r>
            <a:r>
              <a:rPr lang="zh-CN" altLang="zh-CN" dirty="0"/>
              <a:t>恢复工作者线程</a:t>
            </a:r>
          </a:p>
          <a:p>
            <a:r>
              <a:rPr lang="en-US" altLang="zh-CN" dirty="0"/>
              <a:t>//</a:t>
            </a:r>
            <a:r>
              <a:rPr lang="en-US" altLang="zh-CN" dirty="0" err="1"/>
              <a:t>workerThread.Resume</a:t>
            </a:r>
            <a:r>
              <a:rPr lang="en-US" altLang="zh-CN" dirty="0"/>
              <a:t>();			// </a:t>
            </a:r>
            <a:r>
              <a:rPr lang="zh-CN" altLang="zh-CN" dirty="0"/>
              <a:t>注释掉</a:t>
            </a:r>
          </a:p>
          <a:p>
            <a:r>
              <a:rPr lang="en-US" altLang="zh-CN" dirty="0" smtClean="0"/>
              <a:t>…</a:t>
            </a:r>
          </a:p>
        </p:txBody>
      </p:sp>
    </p:spTree>
    <p:extLst>
      <p:ext uri="{BB962C8B-B14F-4D97-AF65-F5344CB8AC3E}">
        <p14:creationId xmlns:p14="http://schemas.microsoft.com/office/powerpoint/2010/main" val="4233223615"/>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线程的挂起与</a:t>
            </a:r>
            <a:r>
              <a:rPr lang="zh-CN" altLang="zh-CN" sz="2800" b="1" dirty="0" smtClean="0"/>
              <a:t>恢复</a:t>
            </a:r>
            <a:r>
              <a:rPr lang="zh-CN" altLang="zh-CN" sz="2800" b="1" dirty="0"/>
              <a:t>　</a:t>
            </a:r>
          </a:p>
        </p:txBody>
      </p:sp>
      <p:sp>
        <p:nvSpPr>
          <p:cNvPr id="4" name="矩形 3"/>
          <p:cNvSpPr/>
          <p:nvPr/>
        </p:nvSpPr>
        <p:spPr>
          <a:xfrm>
            <a:off x="1176668" y="1180812"/>
            <a:ext cx="9679173" cy="923330"/>
          </a:xfrm>
          <a:prstGeom prst="rect">
            <a:avLst/>
          </a:prstGeom>
        </p:spPr>
        <p:txBody>
          <a:bodyPr wrap="square">
            <a:spAutoFit/>
          </a:bodyPr>
          <a:lstStyle/>
          <a:p>
            <a:pPr indent="446088"/>
            <a:r>
              <a:rPr lang="zh-CN" altLang="zh-CN" dirty="0"/>
              <a:t>为了使线程的并行看得更为明显，我们在输入数字的时候输入一个较大的值</a:t>
            </a:r>
            <a:r>
              <a:rPr lang="en-US" altLang="zh-CN" dirty="0"/>
              <a:t>1000000</a:t>
            </a:r>
            <a:r>
              <a:rPr lang="zh-CN" altLang="zh-CN" dirty="0"/>
              <a:t>，从而使得循环的时间大大加长，在主线程结束之前工作者线程也开始工作了。运行程序，结果如图</a:t>
            </a:r>
            <a:r>
              <a:rPr lang="en-US" altLang="zh-CN" dirty="0"/>
              <a:t>6.6</a:t>
            </a:r>
            <a:r>
              <a:rPr lang="zh-CN" altLang="zh-CN" dirty="0"/>
              <a:t>所示（由于不同的计算机运行速度不同，结果可能略有不同）。</a:t>
            </a:r>
          </a:p>
        </p:txBody>
      </p:sp>
      <p:pic>
        <p:nvPicPr>
          <p:cNvPr id="6146" name="图片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4108" y="2104142"/>
            <a:ext cx="3254375" cy="3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2498755"/>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04</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4415582" y="3433423"/>
            <a:ext cx="3835278" cy="482919"/>
          </a:xfrm>
          <a:prstGeom prst="rect">
            <a:avLst/>
          </a:prstGeom>
        </p:spPr>
        <p:txBody>
          <a:bodyPr wrap="square" lIns="144000" tIns="0" rIns="144000" bIns="0">
            <a:noAutofit/>
          </a:bodyPr>
          <a:lstStyle/>
          <a:p>
            <a:r>
              <a:rPr lang="zh-CN" altLang="zh-CN" sz="2800" b="1" dirty="0"/>
              <a:t>线程的状态和优先级</a:t>
            </a:r>
          </a:p>
        </p:txBody>
      </p:sp>
    </p:spTree>
    <p:extLst>
      <p:ext uri="{BB962C8B-B14F-4D97-AF65-F5344CB8AC3E}">
        <p14:creationId xmlns:p14="http://schemas.microsoft.com/office/powerpoint/2010/main" val="1811297174"/>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线程的状态和优先级　</a:t>
            </a:r>
          </a:p>
        </p:txBody>
      </p:sp>
      <p:sp>
        <p:nvSpPr>
          <p:cNvPr id="3" name="TextBox 2"/>
          <p:cNvSpPr txBox="1"/>
          <p:nvPr/>
        </p:nvSpPr>
        <p:spPr>
          <a:xfrm>
            <a:off x="1041991" y="1254642"/>
            <a:ext cx="10164725" cy="646331"/>
          </a:xfrm>
          <a:prstGeom prst="rect">
            <a:avLst/>
          </a:prstGeom>
          <a:noFill/>
        </p:spPr>
        <p:txBody>
          <a:bodyPr wrap="square" rtlCol="0">
            <a:spAutoFit/>
          </a:bodyPr>
          <a:lstStyle/>
          <a:p>
            <a:pPr indent="446088"/>
            <a:r>
              <a:rPr lang="en-US" altLang="zh-CN" dirty="0" err="1"/>
              <a:t>Thread.ThreadState</a:t>
            </a:r>
            <a:r>
              <a:rPr lang="zh-CN" altLang="zh-CN" dirty="0"/>
              <a:t>属性代表了线程运行时的状态，在不同情况下有不同的状态，可以通过对状态的判断来设计程序流程。</a:t>
            </a:r>
            <a:r>
              <a:rPr lang="en-US" altLang="zh-CN" dirty="0" err="1"/>
              <a:t>ThreadState</a:t>
            </a:r>
            <a:r>
              <a:rPr lang="zh-CN" altLang="zh-CN" dirty="0"/>
              <a:t>可能的状态如表</a:t>
            </a:r>
            <a:r>
              <a:rPr lang="en-US" altLang="zh-CN" dirty="0"/>
              <a:t>6.3</a:t>
            </a:r>
            <a:r>
              <a:rPr lang="zh-CN" altLang="zh-CN" dirty="0"/>
              <a:t>所示</a:t>
            </a:r>
            <a:r>
              <a:rPr lang="zh-CN" altLang="zh-CN" dirty="0" smtClean="0"/>
              <a:t>。</a:t>
            </a:r>
            <a:endParaRPr lang="zh-CN" altLang="zh-CN" dirty="0"/>
          </a:p>
        </p:txBody>
      </p:sp>
      <p:graphicFrame>
        <p:nvGraphicFramePr>
          <p:cNvPr id="5" name="表格 4"/>
          <p:cNvGraphicFramePr>
            <a:graphicFrameLocks noGrp="1"/>
          </p:cNvGraphicFramePr>
          <p:nvPr>
            <p:extLst>
              <p:ext uri="{D42A27DB-BD31-4B8C-83A1-F6EECF244321}">
                <p14:modId xmlns:p14="http://schemas.microsoft.com/office/powerpoint/2010/main" val="429784008"/>
              </p:ext>
            </p:extLst>
          </p:nvPr>
        </p:nvGraphicFramePr>
        <p:xfrm>
          <a:off x="2211573" y="2079350"/>
          <a:ext cx="8038214" cy="3321989"/>
        </p:xfrm>
        <a:graphic>
          <a:graphicData uri="http://schemas.openxmlformats.org/drawingml/2006/table">
            <a:tbl>
              <a:tblPr firstRow="1" firstCol="1" bandRow="1"/>
              <a:tblGrid>
                <a:gridCol w="1645505"/>
                <a:gridCol w="6392709"/>
              </a:tblGrid>
              <a:tr h="301999">
                <a:tc>
                  <a:txBody>
                    <a:bodyPr/>
                    <a:lstStyle/>
                    <a:p>
                      <a:pPr algn="ctr">
                        <a:spcAft>
                          <a:spcPts val="0"/>
                        </a:spcAft>
                      </a:pPr>
                      <a:r>
                        <a:rPr lang="zh-CN" sz="1400" kern="100">
                          <a:effectLst/>
                          <a:latin typeface="Times New Roman"/>
                          <a:ea typeface="宋体"/>
                        </a:rPr>
                        <a:t>线 程 状 态</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a:ea typeface="宋体"/>
                        </a:rPr>
                        <a:t>说</a:t>
                      </a:r>
                      <a:r>
                        <a:rPr lang="en-US" sz="1400" kern="100">
                          <a:effectLst/>
                          <a:latin typeface="Times New Roman"/>
                          <a:ea typeface="宋体"/>
                        </a:rPr>
                        <a:t>    </a:t>
                      </a:r>
                      <a:r>
                        <a:rPr lang="zh-CN" sz="1400" kern="100">
                          <a:effectLst/>
                          <a:latin typeface="Times New Roman"/>
                          <a:ea typeface="宋体"/>
                        </a:rPr>
                        <a:t>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01999">
                <a:tc>
                  <a:txBody>
                    <a:bodyPr/>
                    <a:lstStyle/>
                    <a:p>
                      <a:pPr algn="just">
                        <a:spcAft>
                          <a:spcPts val="0"/>
                        </a:spcAft>
                      </a:pPr>
                      <a:r>
                        <a:rPr lang="en-US" sz="1400" kern="100">
                          <a:effectLst/>
                          <a:latin typeface="Times New Roman"/>
                          <a:ea typeface="宋体"/>
                        </a:rPr>
                        <a:t>Aborted</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线程已停止</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1999">
                <a:tc>
                  <a:txBody>
                    <a:bodyPr/>
                    <a:lstStyle/>
                    <a:p>
                      <a:pPr algn="just">
                        <a:spcAft>
                          <a:spcPts val="0"/>
                        </a:spcAft>
                      </a:pPr>
                      <a:r>
                        <a:rPr lang="en-US" sz="1400" kern="100">
                          <a:effectLst/>
                          <a:latin typeface="Times New Roman"/>
                          <a:ea typeface="宋体"/>
                        </a:rPr>
                        <a:t>AbortRequested</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线程的</a:t>
                      </a:r>
                      <a:r>
                        <a:rPr lang="en-US" sz="1400" kern="100">
                          <a:effectLst/>
                          <a:latin typeface="Times New Roman"/>
                          <a:ea typeface="宋体"/>
                        </a:rPr>
                        <a:t>Thread.Abort()</a:t>
                      </a:r>
                      <a:r>
                        <a:rPr lang="zh-CN" sz="1400" kern="100">
                          <a:effectLst/>
                          <a:latin typeface="Times New Roman"/>
                          <a:ea typeface="宋体"/>
                        </a:rPr>
                        <a:t>方法已被调用，但是线程还未停止</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1999">
                <a:tc>
                  <a:txBody>
                    <a:bodyPr/>
                    <a:lstStyle/>
                    <a:p>
                      <a:pPr algn="just">
                        <a:spcAft>
                          <a:spcPts val="0"/>
                        </a:spcAft>
                      </a:pPr>
                      <a:r>
                        <a:rPr lang="en-US" sz="1400" kern="100">
                          <a:effectLst/>
                          <a:latin typeface="Times New Roman"/>
                          <a:ea typeface="宋体"/>
                        </a:rPr>
                        <a:t>Background</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线程在后台执行，与属性</a:t>
                      </a:r>
                      <a:r>
                        <a:rPr lang="en-US" sz="1400" kern="100">
                          <a:effectLst/>
                          <a:latin typeface="Times New Roman"/>
                          <a:ea typeface="宋体"/>
                        </a:rPr>
                        <a:t>Thread.IsBackground</a:t>
                      </a:r>
                      <a:r>
                        <a:rPr lang="zh-CN" sz="1400" kern="100">
                          <a:effectLst/>
                          <a:latin typeface="Times New Roman"/>
                          <a:ea typeface="宋体"/>
                        </a:rPr>
                        <a:t>有关</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1999">
                <a:tc>
                  <a:txBody>
                    <a:bodyPr/>
                    <a:lstStyle/>
                    <a:p>
                      <a:pPr algn="just">
                        <a:spcAft>
                          <a:spcPts val="0"/>
                        </a:spcAft>
                      </a:pPr>
                      <a:r>
                        <a:rPr lang="en-US" sz="1400" kern="100">
                          <a:effectLst/>
                          <a:latin typeface="Times New Roman"/>
                          <a:ea typeface="宋体"/>
                        </a:rPr>
                        <a:t>Running</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线程正常运行</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1999">
                <a:tc>
                  <a:txBody>
                    <a:bodyPr/>
                    <a:lstStyle/>
                    <a:p>
                      <a:pPr algn="just">
                        <a:spcAft>
                          <a:spcPts val="0"/>
                        </a:spcAft>
                      </a:pPr>
                      <a:r>
                        <a:rPr lang="en-US" sz="1400" kern="100">
                          <a:effectLst/>
                          <a:latin typeface="Times New Roman"/>
                          <a:ea typeface="宋体"/>
                        </a:rPr>
                        <a:t>Stopped</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线程已被停止</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1999">
                <a:tc>
                  <a:txBody>
                    <a:bodyPr/>
                    <a:lstStyle/>
                    <a:p>
                      <a:pPr algn="just">
                        <a:spcAft>
                          <a:spcPts val="0"/>
                        </a:spcAft>
                      </a:pPr>
                      <a:r>
                        <a:rPr lang="en-US" sz="1400" kern="100">
                          <a:effectLst/>
                          <a:latin typeface="Times New Roman"/>
                          <a:ea typeface="宋体"/>
                        </a:rPr>
                        <a:t>StopRequested</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线程正在被要求停止</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1999">
                <a:tc>
                  <a:txBody>
                    <a:bodyPr/>
                    <a:lstStyle/>
                    <a:p>
                      <a:pPr algn="just">
                        <a:spcAft>
                          <a:spcPts val="0"/>
                        </a:spcAft>
                      </a:pPr>
                      <a:r>
                        <a:rPr lang="en-US" sz="1400" kern="100">
                          <a:effectLst/>
                          <a:latin typeface="Times New Roman"/>
                          <a:ea typeface="宋体"/>
                        </a:rPr>
                        <a:t>Suspended</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线程已被挂起（此状态下，可以通过调用</a:t>
                      </a:r>
                      <a:r>
                        <a:rPr lang="en-US" sz="1400" kern="100">
                          <a:effectLst/>
                          <a:latin typeface="Times New Roman"/>
                          <a:ea typeface="宋体"/>
                        </a:rPr>
                        <a:t>Resume()</a:t>
                      </a:r>
                      <a:r>
                        <a:rPr lang="zh-CN" sz="1400" kern="100">
                          <a:effectLst/>
                          <a:latin typeface="Times New Roman"/>
                          <a:ea typeface="宋体"/>
                        </a:rPr>
                        <a:t>方法重新运行）</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1999">
                <a:tc>
                  <a:txBody>
                    <a:bodyPr/>
                    <a:lstStyle/>
                    <a:p>
                      <a:pPr algn="just">
                        <a:spcAft>
                          <a:spcPts val="0"/>
                        </a:spcAft>
                      </a:pPr>
                      <a:r>
                        <a:rPr lang="en-US" sz="1400" kern="100">
                          <a:effectLst/>
                          <a:latin typeface="Times New Roman"/>
                          <a:ea typeface="宋体"/>
                        </a:rPr>
                        <a:t>SuspendRequested</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线程正在要求被挂起，但未来得及响应</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1999">
                <a:tc>
                  <a:txBody>
                    <a:bodyPr/>
                    <a:lstStyle/>
                    <a:p>
                      <a:pPr algn="just">
                        <a:spcAft>
                          <a:spcPts val="0"/>
                        </a:spcAft>
                      </a:pPr>
                      <a:r>
                        <a:rPr lang="en-US" sz="1400" kern="100">
                          <a:effectLst/>
                          <a:latin typeface="Times New Roman"/>
                          <a:ea typeface="宋体"/>
                        </a:rPr>
                        <a:t>Unstarted</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未调用</a:t>
                      </a:r>
                      <a:r>
                        <a:rPr lang="en-US" sz="1400" kern="100">
                          <a:effectLst/>
                          <a:latin typeface="Times New Roman"/>
                          <a:ea typeface="宋体"/>
                        </a:rPr>
                        <a:t>Thread.Start()</a:t>
                      </a:r>
                      <a:r>
                        <a:rPr lang="zh-CN" sz="1400" kern="100">
                          <a:effectLst/>
                          <a:latin typeface="Times New Roman"/>
                          <a:ea typeface="宋体"/>
                        </a:rPr>
                        <a:t>开始线程的运行</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1999">
                <a:tc>
                  <a:txBody>
                    <a:bodyPr/>
                    <a:lstStyle/>
                    <a:p>
                      <a:pPr algn="just">
                        <a:spcAft>
                          <a:spcPts val="0"/>
                        </a:spcAft>
                      </a:pPr>
                      <a:r>
                        <a:rPr lang="en-US" sz="1400" kern="100">
                          <a:effectLst/>
                          <a:latin typeface="Times New Roman"/>
                          <a:ea typeface="宋体"/>
                        </a:rPr>
                        <a:t>WaitSleepJoin</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Times New Roman"/>
                          <a:ea typeface="宋体"/>
                        </a:rPr>
                        <a:t>线程因为调用了</a:t>
                      </a:r>
                      <a:r>
                        <a:rPr lang="en-US" sz="1400" kern="100" dirty="0">
                          <a:effectLst/>
                          <a:latin typeface="Times New Roman"/>
                          <a:ea typeface="宋体"/>
                        </a:rPr>
                        <a:t>Wait()</a:t>
                      </a:r>
                      <a:r>
                        <a:rPr lang="zh-CN" sz="1400" kern="100" dirty="0">
                          <a:effectLst/>
                          <a:latin typeface="Times New Roman"/>
                          <a:ea typeface="宋体"/>
                        </a:rPr>
                        <a:t>、</a:t>
                      </a:r>
                      <a:r>
                        <a:rPr lang="en-US" sz="1400" kern="100" dirty="0">
                          <a:effectLst/>
                          <a:latin typeface="Times New Roman"/>
                          <a:ea typeface="宋体"/>
                        </a:rPr>
                        <a:t>Sleep()</a:t>
                      </a:r>
                      <a:r>
                        <a:rPr lang="zh-CN" sz="1400" kern="100" dirty="0">
                          <a:effectLst/>
                          <a:latin typeface="Times New Roman"/>
                          <a:ea typeface="宋体"/>
                        </a:rPr>
                        <a:t>或</a:t>
                      </a:r>
                      <a:r>
                        <a:rPr lang="en-US" sz="1400" kern="100" dirty="0">
                          <a:effectLst/>
                          <a:latin typeface="Times New Roman"/>
                          <a:ea typeface="宋体"/>
                        </a:rPr>
                        <a:t>Join()</a:t>
                      </a:r>
                      <a:r>
                        <a:rPr lang="zh-CN" sz="1400" kern="100" dirty="0">
                          <a:effectLst/>
                          <a:latin typeface="Times New Roman"/>
                          <a:ea typeface="宋体"/>
                        </a:rPr>
                        <a:t>等方法而处于封锁状态</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934311692"/>
      </p:ext>
    </p:extLst>
  </p:cSld>
  <p:clrMapOvr>
    <a:masterClrMapping/>
  </p:clrMapOvr>
  <mc:AlternateContent xmlns:mc="http://schemas.openxmlformats.org/markup-compatibility/2006" xmlns:p14="http://schemas.microsoft.com/office/powerpoint/2010/main">
    <mc:Choice Requires="p14">
      <p:transition spd="slow" p14:dur="3900" advClick="0" advTm="0">
        <p14:glitter pattern="hexago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线程的状态和优先级　</a:t>
            </a:r>
          </a:p>
        </p:txBody>
      </p:sp>
      <p:sp>
        <p:nvSpPr>
          <p:cNvPr id="2" name="矩形 1"/>
          <p:cNvSpPr/>
          <p:nvPr/>
        </p:nvSpPr>
        <p:spPr>
          <a:xfrm>
            <a:off x="1357423" y="1404626"/>
            <a:ext cx="6978502" cy="369332"/>
          </a:xfrm>
          <a:prstGeom prst="rect">
            <a:avLst/>
          </a:prstGeom>
        </p:spPr>
        <p:txBody>
          <a:bodyPr wrap="square">
            <a:spAutoFit/>
          </a:bodyPr>
          <a:lstStyle/>
          <a:p>
            <a:r>
              <a:rPr lang="zh-CN" altLang="zh-CN" dirty="0"/>
              <a:t>线程的优先级定义为</a:t>
            </a:r>
            <a:r>
              <a:rPr lang="en-US" altLang="zh-CN" dirty="0" err="1"/>
              <a:t>ThreadPriority</a:t>
            </a:r>
            <a:r>
              <a:rPr lang="zh-CN" altLang="zh-CN" dirty="0"/>
              <a:t>枚举类型，取值如表</a:t>
            </a:r>
            <a:r>
              <a:rPr lang="en-US" altLang="zh-CN" dirty="0"/>
              <a:t>6.4</a:t>
            </a:r>
            <a:r>
              <a:rPr lang="zh-CN" altLang="zh-CN" dirty="0"/>
              <a:t>所示。</a:t>
            </a:r>
          </a:p>
        </p:txBody>
      </p:sp>
      <p:graphicFrame>
        <p:nvGraphicFramePr>
          <p:cNvPr id="4" name="表格 3"/>
          <p:cNvGraphicFramePr>
            <a:graphicFrameLocks noGrp="1"/>
          </p:cNvGraphicFramePr>
          <p:nvPr>
            <p:extLst>
              <p:ext uri="{D42A27DB-BD31-4B8C-83A1-F6EECF244321}">
                <p14:modId xmlns:p14="http://schemas.microsoft.com/office/powerpoint/2010/main" val="1716655684"/>
              </p:ext>
            </p:extLst>
          </p:nvPr>
        </p:nvGraphicFramePr>
        <p:xfrm>
          <a:off x="1737795" y="2043279"/>
          <a:ext cx="8799070" cy="2231011"/>
        </p:xfrm>
        <a:graphic>
          <a:graphicData uri="http://schemas.openxmlformats.org/drawingml/2006/table">
            <a:tbl>
              <a:tblPr firstRow="1" bandRow="1" bandCol="1"/>
              <a:tblGrid>
                <a:gridCol w="1360769"/>
                <a:gridCol w="7438301"/>
              </a:tblGrid>
              <a:tr h="318716">
                <a:tc>
                  <a:txBody>
                    <a:bodyPr/>
                    <a:lstStyle/>
                    <a:p>
                      <a:pPr algn="ctr">
                        <a:spcAft>
                          <a:spcPts val="0"/>
                        </a:spcAft>
                      </a:pPr>
                      <a:r>
                        <a:rPr lang="zh-CN" sz="1400" kern="100">
                          <a:effectLst/>
                          <a:latin typeface="Times New Roman"/>
                          <a:ea typeface="宋体"/>
                        </a:rPr>
                        <a:t>优  先</a:t>
                      </a:r>
                      <a:r>
                        <a:rPr lang="en-US" sz="1400" kern="100">
                          <a:effectLst/>
                          <a:latin typeface="Times New Roman"/>
                          <a:ea typeface="宋体"/>
                        </a:rPr>
                        <a:t>  </a:t>
                      </a:r>
                      <a:r>
                        <a:rPr lang="zh-CN" sz="1400" kern="100">
                          <a:effectLst/>
                          <a:latin typeface="Times New Roman"/>
                          <a:ea typeface="宋体"/>
                        </a:rPr>
                        <a:t>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a:ea typeface="宋体"/>
                        </a:rPr>
                        <a:t>含</a:t>
                      </a:r>
                      <a:r>
                        <a:rPr lang="en-US" sz="1400" kern="100">
                          <a:effectLst/>
                          <a:latin typeface="Times New Roman"/>
                          <a:ea typeface="宋体"/>
                        </a:rPr>
                        <a:t>    </a:t>
                      </a:r>
                      <a:r>
                        <a:rPr lang="zh-CN" sz="1400" kern="100">
                          <a:effectLst/>
                          <a:latin typeface="Times New Roman"/>
                          <a:ea typeface="宋体"/>
                        </a:rPr>
                        <a:t>义</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18716">
                <a:tc>
                  <a:txBody>
                    <a:bodyPr/>
                    <a:lstStyle/>
                    <a:p>
                      <a:pPr algn="just">
                        <a:spcAft>
                          <a:spcPts val="0"/>
                        </a:spcAft>
                      </a:pPr>
                      <a:r>
                        <a:rPr lang="en-US" sz="1400" kern="100">
                          <a:effectLst/>
                          <a:latin typeface="Times New Roman"/>
                          <a:ea typeface="宋体"/>
                        </a:rPr>
                        <a:t>Highest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将线程安排在具有任何其他优先级的线程之前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716">
                <a:tc>
                  <a:txBody>
                    <a:bodyPr/>
                    <a:lstStyle/>
                    <a:p>
                      <a:pPr algn="just">
                        <a:spcAft>
                          <a:spcPts val="0"/>
                        </a:spcAft>
                      </a:pPr>
                      <a:r>
                        <a:rPr lang="en-US" sz="1400" kern="100">
                          <a:effectLst/>
                          <a:latin typeface="Times New Roman"/>
                          <a:ea typeface="宋体"/>
                        </a:rPr>
                        <a:t>AboveNormal</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将线程安排在具有</a:t>
                      </a:r>
                      <a:r>
                        <a:rPr lang="en-US" sz="1400" kern="100">
                          <a:effectLst/>
                          <a:latin typeface="Times New Roman"/>
                          <a:ea typeface="宋体"/>
                        </a:rPr>
                        <a:t>Highest</a:t>
                      </a:r>
                      <a:r>
                        <a:rPr lang="zh-CN" sz="1400" kern="100">
                          <a:effectLst/>
                          <a:latin typeface="Times New Roman"/>
                          <a:ea typeface="宋体"/>
                        </a:rPr>
                        <a:t>优先级的线程之后，在具有</a:t>
                      </a:r>
                      <a:r>
                        <a:rPr lang="en-US" sz="1400" kern="100">
                          <a:effectLst/>
                          <a:latin typeface="Times New Roman"/>
                          <a:ea typeface="宋体"/>
                        </a:rPr>
                        <a:t>Normal</a:t>
                      </a:r>
                      <a:r>
                        <a:rPr lang="zh-CN" sz="1400" kern="100">
                          <a:effectLst/>
                          <a:latin typeface="Times New Roman"/>
                          <a:ea typeface="宋体"/>
                        </a:rPr>
                        <a:t>优先级的线程之前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37431">
                <a:tc>
                  <a:txBody>
                    <a:bodyPr/>
                    <a:lstStyle/>
                    <a:p>
                      <a:pPr algn="just">
                        <a:spcAft>
                          <a:spcPts val="0"/>
                        </a:spcAft>
                      </a:pPr>
                      <a:r>
                        <a:rPr lang="en-US" sz="1400" kern="100">
                          <a:effectLst/>
                          <a:latin typeface="Times New Roman"/>
                          <a:ea typeface="宋体"/>
                        </a:rPr>
                        <a:t>Normal</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将线程安排在具有</a:t>
                      </a:r>
                      <a:r>
                        <a:rPr lang="en-US" sz="1400" kern="100">
                          <a:effectLst/>
                          <a:latin typeface="Times New Roman"/>
                          <a:ea typeface="宋体"/>
                        </a:rPr>
                        <a:t>AboveNormal</a:t>
                      </a:r>
                      <a:r>
                        <a:rPr lang="zh-CN" sz="1400" kern="100">
                          <a:effectLst/>
                          <a:latin typeface="Times New Roman"/>
                          <a:ea typeface="宋体"/>
                        </a:rPr>
                        <a:t>优先级的线程之后，在具有</a:t>
                      </a:r>
                      <a:r>
                        <a:rPr lang="en-US" sz="1400" kern="100">
                          <a:effectLst/>
                          <a:latin typeface="Times New Roman"/>
                          <a:ea typeface="宋体"/>
                        </a:rPr>
                        <a:t>BelowNormal</a:t>
                      </a:r>
                      <a:r>
                        <a:rPr lang="zh-CN" sz="1400" kern="100">
                          <a:effectLst/>
                          <a:latin typeface="Times New Roman"/>
                          <a:ea typeface="宋体"/>
                        </a:rPr>
                        <a:t>优先级的线程之前。默认情况下，线程具有</a:t>
                      </a:r>
                      <a:r>
                        <a:rPr lang="en-US" sz="1400" kern="100">
                          <a:effectLst/>
                          <a:latin typeface="Times New Roman"/>
                          <a:ea typeface="宋体"/>
                        </a:rPr>
                        <a:t>Normal </a:t>
                      </a:r>
                      <a:r>
                        <a:rPr lang="zh-CN" sz="1400" kern="100">
                          <a:effectLst/>
                          <a:latin typeface="Times New Roman"/>
                          <a:ea typeface="宋体"/>
                        </a:rPr>
                        <a:t>优先级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716">
                <a:tc>
                  <a:txBody>
                    <a:bodyPr/>
                    <a:lstStyle/>
                    <a:p>
                      <a:pPr algn="just">
                        <a:spcAft>
                          <a:spcPts val="0"/>
                        </a:spcAft>
                      </a:pPr>
                      <a:r>
                        <a:rPr lang="en-US" sz="1400" kern="100">
                          <a:effectLst/>
                          <a:latin typeface="Times New Roman"/>
                          <a:ea typeface="宋体"/>
                        </a:rPr>
                        <a:t>BelowNormal</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a:ea typeface="宋体"/>
                        </a:rPr>
                        <a:t>将线程安排在具有</a:t>
                      </a:r>
                      <a:r>
                        <a:rPr lang="en-US" sz="1400" kern="100">
                          <a:effectLst/>
                          <a:latin typeface="Times New Roman"/>
                          <a:ea typeface="宋体"/>
                        </a:rPr>
                        <a:t>Normal</a:t>
                      </a:r>
                      <a:r>
                        <a:rPr lang="zh-CN" sz="1400" kern="100">
                          <a:effectLst/>
                          <a:latin typeface="Times New Roman"/>
                          <a:ea typeface="宋体"/>
                        </a:rPr>
                        <a:t>优先级的线程之后，在具有</a:t>
                      </a:r>
                      <a:r>
                        <a:rPr lang="en-US" sz="1400" kern="100">
                          <a:effectLst/>
                          <a:latin typeface="Times New Roman"/>
                          <a:ea typeface="宋体"/>
                        </a:rPr>
                        <a:t>Lowest</a:t>
                      </a:r>
                      <a:r>
                        <a:rPr lang="zh-CN" sz="1400" kern="100">
                          <a:effectLst/>
                          <a:latin typeface="Times New Roman"/>
                          <a:ea typeface="宋体"/>
                        </a:rPr>
                        <a:t>优先级的线程之前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716">
                <a:tc>
                  <a:txBody>
                    <a:bodyPr/>
                    <a:lstStyle/>
                    <a:p>
                      <a:pPr algn="just">
                        <a:spcAft>
                          <a:spcPts val="0"/>
                        </a:spcAft>
                      </a:pPr>
                      <a:r>
                        <a:rPr lang="en-US" sz="1400" kern="100">
                          <a:effectLst/>
                          <a:latin typeface="Times New Roman"/>
                          <a:ea typeface="宋体"/>
                        </a:rPr>
                        <a:t>Lowest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dirty="0">
                          <a:effectLst/>
                          <a:latin typeface="Times New Roman"/>
                          <a:ea typeface="宋体"/>
                        </a:rPr>
                        <a:t>将线程安排在具有任何其他优先级的线程之后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925033" y="4378361"/>
            <a:ext cx="9835117" cy="646331"/>
          </a:xfrm>
          <a:prstGeom prst="rect">
            <a:avLst/>
          </a:prstGeom>
          <a:noFill/>
        </p:spPr>
        <p:txBody>
          <a:bodyPr wrap="square" rtlCol="0">
            <a:spAutoFit/>
          </a:bodyPr>
          <a:lstStyle/>
          <a:p>
            <a:pPr indent="446088"/>
            <a:r>
              <a:rPr lang="zh-CN" altLang="zh-CN" dirty="0"/>
              <a:t>在创建线程时如果不指定优先级，系统将默认为</a:t>
            </a:r>
            <a:r>
              <a:rPr lang="en-US" altLang="zh-CN" dirty="0" err="1"/>
              <a:t>ThreadPriority.Normal</a:t>
            </a:r>
            <a:r>
              <a:rPr lang="zh-CN" altLang="zh-CN" dirty="0"/>
              <a:t>。给一个线程指定优先级使用如下代码</a:t>
            </a:r>
            <a:r>
              <a:rPr lang="zh-CN" altLang="zh-CN" dirty="0" smtClean="0"/>
              <a:t>：</a:t>
            </a:r>
            <a:endParaRPr lang="zh-CN" altLang="zh-CN" dirty="0"/>
          </a:p>
        </p:txBody>
      </p:sp>
      <p:sp>
        <p:nvSpPr>
          <p:cNvPr id="6" name="圆角矩形 5"/>
          <p:cNvSpPr/>
          <p:nvPr/>
        </p:nvSpPr>
        <p:spPr>
          <a:xfrm>
            <a:off x="1502733" y="5044830"/>
            <a:ext cx="9034131" cy="408623"/>
          </a:xfrm>
          <a:prstGeom prst="roundRect">
            <a:avLst/>
          </a:prstGeom>
          <a:solidFill>
            <a:srgbClr val="EDD0D0"/>
          </a:solidFill>
        </p:spPr>
        <p:txBody>
          <a:bodyPr wrap="square">
            <a:spAutoFit/>
          </a:bodyPr>
          <a:lstStyle/>
          <a:p>
            <a:r>
              <a:rPr lang="en-US" altLang="zh-CN" dirty="0" err="1"/>
              <a:t>myThread.Priority</a:t>
            </a:r>
            <a:r>
              <a:rPr lang="en-US" altLang="zh-CN" dirty="0"/>
              <a:t> = </a:t>
            </a:r>
            <a:r>
              <a:rPr lang="en-US" altLang="zh-CN" dirty="0" err="1"/>
              <a:t>ThreadPriority.Lowest</a:t>
            </a:r>
            <a:r>
              <a:rPr lang="en-US" altLang="zh-CN" dirty="0"/>
              <a:t>;			//</a:t>
            </a:r>
            <a:r>
              <a:rPr lang="zh-CN" altLang="zh-CN" dirty="0"/>
              <a:t>设定优先级为最低</a:t>
            </a:r>
          </a:p>
        </p:txBody>
      </p:sp>
    </p:spTree>
    <p:extLst>
      <p:ext uri="{BB962C8B-B14F-4D97-AF65-F5344CB8AC3E}">
        <p14:creationId xmlns:p14="http://schemas.microsoft.com/office/powerpoint/2010/main" val="3664673028"/>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线程的状态和优先级　</a:t>
            </a:r>
          </a:p>
        </p:txBody>
      </p:sp>
      <p:sp>
        <p:nvSpPr>
          <p:cNvPr id="3" name="TextBox 2"/>
          <p:cNvSpPr txBox="1"/>
          <p:nvPr/>
        </p:nvSpPr>
        <p:spPr>
          <a:xfrm>
            <a:off x="1105786" y="1180214"/>
            <a:ext cx="10090298" cy="369332"/>
          </a:xfrm>
          <a:prstGeom prst="rect">
            <a:avLst/>
          </a:prstGeom>
          <a:noFill/>
        </p:spPr>
        <p:txBody>
          <a:bodyPr wrap="square" rtlCol="0">
            <a:spAutoFit/>
          </a:bodyPr>
          <a:lstStyle/>
          <a:p>
            <a:r>
              <a:rPr lang="zh-CN" altLang="zh-CN" dirty="0"/>
              <a:t>【例</a:t>
            </a:r>
            <a:r>
              <a:rPr lang="en-US" altLang="zh-CN" dirty="0"/>
              <a:t> </a:t>
            </a:r>
            <a:r>
              <a:rPr lang="en-US" altLang="zh-CN" b="1" dirty="0"/>
              <a:t>6.5</a:t>
            </a:r>
            <a:r>
              <a:rPr lang="zh-CN" altLang="zh-CN" dirty="0"/>
              <a:t>】 在【例</a:t>
            </a:r>
            <a:r>
              <a:rPr lang="en-US" altLang="zh-CN" dirty="0"/>
              <a:t>6.4</a:t>
            </a:r>
            <a:r>
              <a:rPr lang="zh-CN" altLang="zh-CN" dirty="0"/>
              <a:t>】中，对</a:t>
            </a:r>
            <a:r>
              <a:rPr lang="en-US" altLang="zh-CN" dirty="0"/>
              <a:t>Main()</a:t>
            </a:r>
            <a:r>
              <a:rPr lang="zh-CN" altLang="zh-CN" dirty="0"/>
              <a:t>方法做如下修改，查看修改线程优先级的效果。代码如下</a:t>
            </a:r>
            <a:r>
              <a:rPr lang="zh-CN" altLang="zh-CN" dirty="0" smtClean="0"/>
              <a:t>：</a:t>
            </a:r>
            <a:endParaRPr lang="zh-CN" altLang="zh-CN" dirty="0"/>
          </a:p>
        </p:txBody>
      </p:sp>
      <p:sp>
        <p:nvSpPr>
          <p:cNvPr id="4" name="TextBox 3"/>
          <p:cNvSpPr txBox="1"/>
          <p:nvPr/>
        </p:nvSpPr>
        <p:spPr>
          <a:xfrm>
            <a:off x="1318437" y="1690577"/>
            <a:ext cx="9090837" cy="1634490"/>
          </a:xfrm>
          <a:prstGeom prst="roundRect">
            <a:avLst>
              <a:gd name="adj" fmla="val 11463"/>
            </a:avLst>
          </a:prstGeom>
          <a:solidFill>
            <a:srgbClr val="EDD0D0"/>
          </a:solidFill>
        </p:spPr>
        <p:txBody>
          <a:bodyPr wrap="square" rtlCol="0">
            <a:spAutoFit/>
          </a:bodyPr>
          <a:lstStyle/>
          <a:p>
            <a:r>
              <a:rPr lang="en-US" altLang="zh-CN" dirty="0"/>
              <a:t>…</a:t>
            </a:r>
            <a:endParaRPr lang="zh-CN" altLang="zh-CN" dirty="0"/>
          </a:p>
          <a:p>
            <a:r>
              <a:rPr lang="en-US" altLang="zh-CN" dirty="0"/>
              <a:t>// </a:t>
            </a:r>
            <a:r>
              <a:rPr lang="zh-CN" altLang="zh-CN" dirty="0"/>
              <a:t>建立新线程对象</a:t>
            </a:r>
          </a:p>
          <a:p>
            <a:r>
              <a:rPr lang="en-US" altLang="zh-CN" dirty="0"/>
              <a:t>…</a:t>
            </a:r>
            <a:endParaRPr lang="zh-CN" altLang="zh-CN" dirty="0"/>
          </a:p>
          <a:p>
            <a:r>
              <a:rPr lang="en-US" altLang="zh-CN" dirty="0" err="1"/>
              <a:t>workerThread.Priority</a:t>
            </a:r>
            <a:r>
              <a:rPr lang="en-US" altLang="zh-CN" dirty="0"/>
              <a:t> = </a:t>
            </a:r>
            <a:r>
              <a:rPr lang="en-US" altLang="zh-CN" dirty="0" err="1"/>
              <a:t>ThreadPriority.AboveNormal</a:t>
            </a:r>
            <a:r>
              <a:rPr lang="en-US" altLang="zh-CN" dirty="0"/>
              <a:t>;</a:t>
            </a:r>
            <a:endParaRPr lang="zh-CN" altLang="zh-CN" dirty="0"/>
          </a:p>
          <a:p>
            <a:r>
              <a:rPr lang="en-US" altLang="zh-CN" dirty="0" smtClean="0"/>
              <a:t>…</a:t>
            </a:r>
            <a:endParaRPr lang="zh-CN" altLang="zh-CN" dirty="0"/>
          </a:p>
        </p:txBody>
      </p:sp>
      <p:sp>
        <p:nvSpPr>
          <p:cNvPr id="5" name="矩形 4"/>
          <p:cNvSpPr/>
          <p:nvPr/>
        </p:nvSpPr>
        <p:spPr>
          <a:xfrm>
            <a:off x="1219199" y="3429000"/>
            <a:ext cx="9275135" cy="369332"/>
          </a:xfrm>
          <a:prstGeom prst="rect">
            <a:avLst/>
          </a:prstGeom>
        </p:spPr>
        <p:txBody>
          <a:bodyPr wrap="square">
            <a:spAutoFit/>
          </a:bodyPr>
          <a:lstStyle/>
          <a:p>
            <a:r>
              <a:rPr lang="zh-CN" altLang="zh-CN" dirty="0"/>
              <a:t>通过上面的语句将工作者线程的优先级设置为比主线程高，运行结果如图</a:t>
            </a:r>
            <a:r>
              <a:rPr lang="en-US" altLang="zh-CN" dirty="0"/>
              <a:t>6.7</a:t>
            </a:r>
            <a:r>
              <a:rPr lang="zh-CN" altLang="zh-CN" dirty="0"/>
              <a:t>所示。</a:t>
            </a:r>
          </a:p>
        </p:txBody>
      </p:sp>
      <p:pic>
        <p:nvPicPr>
          <p:cNvPr id="3074" name="图片 16"/>
          <p:cNvPicPr>
            <a:picLocks noChangeAspect="1" noChangeArrowheads="1"/>
          </p:cNvPicPr>
          <p:nvPr/>
        </p:nvPicPr>
        <p:blipFill>
          <a:blip r:embed="rId2">
            <a:lum bright="18000"/>
            <a:grayscl/>
            <a:extLst>
              <a:ext uri="{28A0092B-C50C-407E-A947-70E740481C1C}">
                <a14:useLocalDpi xmlns:a14="http://schemas.microsoft.com/office/drawing/2010/main" val="0"/>
              </a:ext>
            </a:extLst>
          </a:blip>
          <a:srcRect/>
          <a:stretch>
            <a:fillRect/>
          </a:stretch>
        </p:blipFill>
        <p:spPr bwMode="auto">
          <a:xfrm>
            <a:off x="4188525" y="3838574"/>
            <a:ext cx="2222907" cy="286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8979217"/>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线程的状态和优先级　</a:t>
            </a:r>
          </a:p>
        </p:txBody>
      </p:sp>
      <p:sp>
        <p:nvSpPr>
          <p:cNvPr id="3" name="TextBox 2"/>
          <p:cNvSpPr txBox="1"/>
          <p:nvPr/>
        </p:nvSpPr>
        <p:spPr>
          <a:xfrm>
            <a:off x="1010093" y="1233377"/>
            <a:ext cx="9898912" cy="646331"/>
          </a:xfrm>
          <a:prstGeom prst="rect">
            <a:avLst/>
          </a:prstGeom>
          <a:noFill/>
        </p:spPr>
        <p:txBody>
          <a:bodyPr wrap="square" rtlCol="0">
            <a:spAutoFit/>
          </a:bodyPr>
          <a:lstStyle/>
          <a:p>
            <a:pPr indent="446088"/>
            <a:r>
              <a:rPr lang="zh-CN" altLang="zh-CN" dirty="0"/>
              <a:t>让我们继续试验操作系统如何对线程分配</a:t>
            </a:r>
            <a:r>
              <a:rPr lang="en-US" altLang="zh-CN" dirty="0"/>
              <a:t>CPU</a:t>
            </a:r>
            <a:r>
              <a:rPr lang="zh-CN" altLang="zh-CN" dirty="0"/>
              <a:t>时间。在</a:t>
            </a:r>
            <a:r>
              <a:rPr lang="en-US" altLang="zh-CN" dirty="0" err="1"/>
              <a:t>DisplayNumbers</a:t>
            </a:r>
            <a:r>
              <a:rPr lang="en-US" altLang="zh-CN" dirty="0"/>
              <a:t>()</a:t>
            </a:r>
            <a:r>
              <a:rPr lang="zh-CN" altLang="zh-CN" dirty="0"/>
              <a:t>方法的循环体中加入如下代码</a:t>
            </a:r>
            <a:r>
              <a:rPr lang="zh-CN" altLang="zh-CN" dirty="0" smtClean="0"/>
              <a:t>：</a:t>
            </a:r>
            <a:endParaRPr lang="zh-CN" altLang="zh-CN" dirty="0"/>
          </a:p>
        </p:txBody>
      </p:sp>
      <p:sp>
        <p:nvSpPr>
          <p:cNvPr id="4" name="TextBox 3"/>
          <p:cNvSpPr txBox="1"/>
          <p:nvPr/>
        </p:nvSpPr>
        <p:spPr>
          <a:xfrm>
            <a:off x="1531088" y="1956391"/>
            <a:ext cx="9101470" cy="1940957"/>
          </a:xfrm>
          <a:prstGeom prst="roundRect">
            <a:avLst>
              <a:gd name="adj" fmla="val 7902"/>
            </a:avLst>
          </a:prstGeom>
          <a:solidFill>
            <a:srgbClr val="EDD0D0"/>
          </a:solidFill>
        </p:spPr>
        <p:txBody>
          <a:bodyPr wrap="square" rtlCol="0">
            <a:spAutoFit/>
          </a:bodyPr>
          <a:lstStyle/>
          <a:p>
            <a:r>
              <a:rPr lang="en-US" altLang="zh-CN" dirty="0"/>
              <a:t>if (i % interval == 0)</a:t>
            </a:r>
            <a:endParaRPr lang="zh-CN" altLang="zh-CN" dirty="0"/>
          </a:p>
          <a:p>
            <a:r>
              <a:rPr lang="en-US" altLang="zh-CN" dirty="0"/>
              <a:t>{</a:t>
            </a:r>
            <a:endParaRPr lang="zh-CN" altLang="zh-CN" dirty="0"/>
          </a:p>
          <a:p>
            <a:r>
              <a:rPr lang="en-US" altLang="zh-CN" dirty="0"/>
              <a:t>	</a:t>
            </a:r>
            <a:r>
              <a:rPr lang="en-US" altLang="zh-CN" dirty="0" err="1"/>
              <a:t>Console.WriteLine</a:t>
            </a:r>
            <a:r>
              <a:rPr lang="en-US" altLang="zh-CN" dirty="0"/>
              <a:t>(</a:t>
            </a:r>
            <a:r>
              <a:rPr lang="en-US" altLang="zh-CN" dirty="0" err="1"/>
              <a:t>thisThread.Name</a:t>
            </a:r>
            <a:r>
              <a:rPr lang="en-US" altLang="zh-CN" dirty="0"/>
              <a:t> + ": </a:t>
            </a:r>
            <a:r>
              <a:rPr lang="zh-CN" altLang="zh-CN" dirty="0"/>
              <a:t>当前计数为</a:t>
            </a:r>
            <a:r>
              <a:rPr lang="en-US" altLang="zh-CN" dirty="0"/>
              <a:t> " + i);</a:t>
            </a:r>
            <a:endParaRPr lang="zh-CN" altLang="zh-CN" dirty="0"/>
          </a:p>
          <a:p>
            <a:r>
              <a:rPr lang="en-US" altLang="zh-CN" dirty="0"/>
              <a:t> </a:t>
            </a:r>
            <a:endParaRPr lang="zh-CN" altLang="zh-CN" dirty="0"/>
          </a:p>
          <a:p>
            <a:r>
              <a:rPr lang="en-US" altLang="zh-CN" dirty="0"/>
              <a:t>	</a:t>
            </a:r>
            <a:r>
              <a:rPr lang="en-US" altLang="zh-CN" dirty="0" err="1"/>
              <a:t>Thread.Sleep</a:t>
            </a:r>
            <a:r>
              <a:rPr lang="en-US" altLang="zh-CN" dirty="0"/>
              <a:t>(10);</a:t>
            </a:r>
            <a:endParaRPr lang="zh-CN" altLang="zh-CN" dirty="0"/>
          </a:p>
          <a:p>
            <a:r>
              <a:rPr lang="en-US" altLang="zh-CN" dirty="0" smtClean="0"/>
              <a:t>}</a:t>
            </a:r>
            <a:endParaRPr lang="zh-CN" altLang="zh-CN" dirty="0"/>
          </a:p>
        </p:txBody>
      </p:sp>
      <p:sp>
        <p:nvSpPr>
          <p:cNvPr id="5" name="矩形 4"/>
          <p:cNvSpPr/>
          <p:nvPr/>
        </p:nvSpPr>
        <p:spPr>
          <a:xfrm>
            <a:off x="1531088" y="3906577"/>
            <a:ext cx="2582758" cy="369332"/>
          </a:xfrm>
          <a:prstGeom prst="rect">
            <a:avLst/>
          </a:prstGeom>
        </p:spPr>
        <p:txBody>
          <a:bodyPr wrap="none">
            <a:spAutoFit/>
          </a:bodyPr>
          <a:lstStyle/>
          <a:p>
            <a:r>
              <a:rPr lang="zh-CN" altLang="zh-CN" dirty="0"/>
              <a:t>运行结果如图</a:t>
            </a:r>
            <a:r>
              <a:rPr lang="en-US" altLang="zh-CN" dirty="0"/>
              <a:t>6.8</a:t>
            </a:r>
            <a:r>
              <a:rPr lang="zh-CN" altLang="zh-CN" dirty="0"/>
              <a:t>所示。</a:t>
            </a:r>
          </a:p>
        </p:txBody>
      </p:sp>
      <p:pic>
        <p:nvPicPr>
          <p:cNvPr id="4098" name="图片 19"/>
          <p:cNvPicPr>
            <a:picLocks noChangeAspect="1" noChangeArrowheads="1"/>
          </p:cNvPicPr>
          <p:nvPr/>
        </p:nvPicPr>
        <p:blipFill>
          <a:blip r:embed="rId2">
            <a:lum bright="18000"/>
            <a:grayscl/>
            <a:extLst>
              <a:ext uri="{28A0092B-C50C-407E-A947-70E740481C1C}">
                <a14:useLocalDpi xmlns:a14="http://schemas.microsoft.com/office/drawing/2010/main" val="0"/>
              </a:ext>
            </a:extLst>
          </a:blip>
          <a:srcRect/>
          <a:stretch>
            <a:fillRect/>
          </a:stretch>
        </p:blipFill>
        <p:spPr bwMode="auto">
          <a:xfrm>
            <a:off x="4543313" y="3897348"/>
            <a:ext cx="2218993" cy="2859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422778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进程的主线程</a:t>
            </a:r>
          </a:p>
        </p:txBody>
      </p:sp>
      <p:sp>
        <p:nvSpPr>
          <p:cNvPr id="2" name="TextBox 1"/>
          <p:cNvSpPr txBox="1"/>
          <p:nvPr/>
        </p:nvSpPr>
        <p:spPr>
          <a:xfrm>
            <a:off x="1137684" y="1350335"/>
            <a:ext cx="9760688" cy="646331"/>
          </a:xfrm>
          <a:prstGeom prst="rect">
            <a:avLst/>
          </a:prstGeom>
          <a:noFill/>
        </p:spPr>
        <p:txBody>
          <a:bodyPr wrap="square" rtlCol="0">
            <a:spAutoFit/>
          </a:bodyPr>
          <a:lstStyle/>
          <a:p>
            <a:pPr indent="446088"/>
            <a:r>
              <a:rPr lang="en-US" altLang="zh-CN" dirty="0"/>
              <a:t>Windows</a:t>
            </a:r>
            <a:r>
              <a:rPr lang="zh-CN" altLang="zh-CN" dirty="0"/>
              <a:t>系统是一个多任务的操作系统，右键单击任务栏打开“</a:t>
            </a:r>
            <a:r>
              <a:rPr lang="en-US" altLang="zh-CN" dirty="0"/>
              <a:t>Windows</a:t>
            </a:r>
            <a:r>
              <a:rPr lang="zh-CN" altLang="zh-CN" dirty="0"/>
              <a:t>任务管理器”，如图</a:t>
            </a:r>
            <a:r>
              <a:rPr lang="en-US" altLang="zh-CN" dirty="0"/>
              <a:t>6.1</a:t>
            </a:r>
            <a:r>
              <a:rPr lang="zh-CN" altLang="zh-CN" dirty="0"/>
              <a:t>所示，可以通过它查看当前系统运行的进程</a:t>
            </a:r>
            <a:r>
              <a:rPr lang="zh-CN" altLang="zh-CN" dirty="0" smtClean="0"/>
              <a:t>。</a:t>
            </a:r>
            <a:endParaRPr lang="zh-CN" altLang="zh-CN" dirty="0"/>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915578512"/>
              </p:ext>
            </p:extLst>
          </p:nvPr>
        </p:nvGraphicFramePr>
        <p:xfrm>
          <a:off x="3370521" y="2105245"/>
          <a:ext cx="4816549" cy="3755865"/>
        </p:xfrm>
        <a:graphic>
          <a:graphicData uri="http://schemas.openxmlformats.org/presentationml/2006/ole">
            <mc:AlternateContent xmlns:mc="http://schemas.openxmlformats.org/markup-compatibility/2006">
              <mc:Choice xmlns:v="urn:schemas-microsoft-com:vml" Requires="v">
                <p:oleObj spid="_x0000_s1040" name="Visio" r:id="rId4" imgW="5770580" imgH="4492530" progId="Visio.Drawing.11">
                  <p:embed/>
                </p:oleObj>
              </mc:Choice>
              <mc:Fallback>
                <p:oleObj name="Visio" r:id="rId4" imgW="5770580" imgH="4492530" progId="Visio.Drawing.11">
                  <p:embed/>
                  <p:pic>
                    <p:nvPicPr>
                      <p:cNvPr id="0" name="Object 1"/>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3370521" y="2105245"/>
                        <a:ext cx="4816549" cy="3755865"/>
                      </a:xfrm>
                      <a:prstGeom prst="rect">
                        <a:avLst/>
                      </a:prstGeom>
                      <a:noFill/>
                    </p:spPr>
                  </p:pic>
                </p:oleObj>
              </mc:Fallback>
            </mc:AlternateContent>
          </a:graphicData>
        </a:graphic>
      </p:graphicFrame>
    </p:spTree>
    <p:extLst>
      <p:ext uri="{BB962C8B-B14F-4D97-AF65-F5344CB8AC3E}">
        <p14:creationId xmlns:p14="http://schemas.microsoft.com/office/powerpoint/2010/main" val="3720002199"/>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p:tgtEl>
                                          <p:spTgt spid="53"/>
                                        </p:tgtEl>
                                        <p:attrNameLst>
                                          <p:attrName>ppt_y</p:attrName>
                                        </p:attrNameLst>
                                      </p:cBhvr>
                                      <p:tavLst>
                                        <p:tav tm="0">
                                          <p:val>
                                            <p:strVal val="#ppt_y+#ppt_h*1.125000"/>
                                          </p:val>
                                        </p:tav>
                                        <p:tav tm="100000">
                                          <p:val>
                                            <p:strVal val="#ppt_y"/>
                                          </p:val>
                                        </p:tav>
                                      </p:tavLst>
                                    </p:anim>
                                    <p:animEffect transition="in" filter="wipe(up)">
                                      <p:cBhvr>
                                        <p:cTn id="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xmlns=""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xmlns=""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xmlns=""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xmlns=""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xmlns=""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xmlns=""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xmlns=""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xmlns=""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xmlns=""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xmlns=""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xmlns=""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xmlns=""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xmlns=""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xmlns=""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xmlns=""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xmlns=""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xmlns=""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xmlns=""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xmlns=""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xmlns=""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xmlns=""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xmlns=""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xmlns=""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xmlns=""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xmlns=""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xmlns=""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xmlns=""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xmlns=""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xmlns=""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xmlns=""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xmlns=""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xmlns=""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xmlns=""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xmlns=""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xmlns=""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xmlns=""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xmlns=""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xmlns=""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xmlns=""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xmlns=""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xmlns=""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xmlns=""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xmlns=""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xmlns=""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xmlns=""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xmlns=""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xmlns=""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xmlns=""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xmlns=""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xmlns=""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xmlns=""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xmlns=""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xmlns=""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xmlns=""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xmlns=""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xmlns=""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xmlns=""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xmlns=""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xmlns=""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xmlns=""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xmlns=""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xmlns=""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xmlns=""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xmlns=""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xmlns=""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xmlns=""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xmlns=""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xmlns=""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xmlns=""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xmlns=""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xmlns=""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xmlns=""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xmlns=""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 xmlns:a16="http://schemas.microsoft.com/office/drawing/2014/main" id="{F3F3EE3B-757A-4D8C-BC82-A7A8EC5383FF}"/>
              </a:ext>
            </a:extLst>
          </p:cNvPr>
          <p:cNvSpPr txBox="1"/>
          <p:nvPr/>
        </p:nvSpPr>
        <p:spPr>
          <a:xfrm>
            <a:off x="3146134" y="1498184"/>
            <a:ext cx="5942652"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a:solidFill>
                  <a:srgbClr val="9F604C"/>
                </a:solidFill>
                <a:latin typeface="+mj-ea"/>
                <a:ea typeface="+mj-ea"/>
              </a:rPr>
              <a:t>6</a:t>
            </a:r>
            <a:r>
              <a:rPr lang="zh-CN" altLang="en-US" sz="5400" b="1" dirty="0" smtClean="0">
                <a:solidFill>
                  <a:srgbClr val="9F604C"/>
                </a:solidFill>
                <a:latin typeface="+mj-ea"/>
                <a:ea typeface="+mj-ea"/>
              </a:rPr>
              <a:t>章 </a:t>
            </a:r>
            <a:r>
              <a:rPr lang="en-US" altLang="zh-CN" sz="5400" b="1" dirty="0">
                <a:solidFill>
                  <a:srgbClr val="9F604C"/>
                </a:solidFill>
              </a:rPr>
              <a:t>C#</a:t>
            </a:r>
            <a:r>
              <a:rPr lang="zh-CN" altLang="zh-CN" sz="5400" b="1" dirty="0">
                <a:solidFill>
                  <a:srgbClr val="9F604C"/>
                </a:solidFill>
              </a:rPr>
              <a:t>线程技术</a:t>
            </a:r>
          </a:p>
        </p:txBody>
      </p:sp>
      <p:sp>
        <p:nvSpPr>
          <p:cNvPr id="120" name="文本框 16">
            <a:extLst>
              <a:ext uri="{FF2B5EF4-FFF2-40B4-BE49-F238E27FC236}">
                <a16:creationId xmlns="" xmlns:a16="http://schemas.microsoft.com/office/drawing/2014/main" id="{F3F3EE3B-757A-4D8C-BC82-A7A8EC5383FF}"/>
              </a:ext>
            </a:extLst>
          </p:cNvPr>
          <p:cNvSpPr txBox="1"/>
          <p:nvPr/>
        </p:nvSpPr>
        <p:spPr>
          <a:xfrm>
            <a:off x="5868684" y="3627471"/>
            <a:ext cx="3877985" cy="584775"/>
          </a:xfrm>
          <a:prstGeom prst="rect">
            <a:avLst/>
          </a:prstGeom>
          <a:noFill/>
        </p:spPr>
        <p:txBody>
          <a:bodyPr wrap="none" rtlCol="0">
            <a:spAutoFit/>
          </a:bodyPr>
          <a:lstStyle/>
          <a:p>
            <a:r>
              <a:rPr lang="en-US" altLang="zh-CN" sz="3200" b="1" dirty="0" smtClean="0"/>
              <a:t>——</a:t>
            </a:r>
            <a:r>
              <a:rPr lang="zh-CN" altLang="zh-CN" sz="3200" b="1" dirty="0"/>
              <a:t>线程同步和通信</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1577870093"/>
      </p:ext>
    </p:extLst>
  </p:cSld>
  <p:clrMapOvr>
    <a:masterClrMapping/>
  </p:clrMapOvr>
  <mc:AlternateContent xmlns:mc="http://schemas.openxmlformats.org/markup-compatibility/2006" xmlns:p14="http://schemas.microsoft.com/office/powerpoint/2010/main">
    <mc:Choice Requires="p14">
      <p:transition spd="slow" p14:dur="4400" advClick="0" advTm="0">
        <p14:honeycomb/>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5117328" y="3397963"/>
            <a:ext cx="2251032" cy="482919"/>
          </a:xfrm>
          <a:prstGeom prst="rect">
            <a:avLst/>
          </a:prstGeom>
        </p:spPr>
        <p:txBody>
          <a:bodyPr wrap="square" lIns="144000" tIns="0" rIns="144000" bIns="0">
            <a:noAutofit/>
          </a:bodyPr>
          <a:lstStyle/>
          <a:p>
            <a:r>
              <a:rPr lang="en-US" altLang="zh-CN" sz="2800" b="1" dirty="0" smtClean="0"/>
              <a:t>lock</a:t>
            </a:r>
            <a:r>
              <a:rPr lang="zh-CN" altLang="zh-CN" sz="2800" b="1" dirty="0" smtClean="0"/>
              <a:t>关键字</a:t>
            </a:r>
            <a:endParaRPr lang="zh-CN" altLang="zh-CN" sz="2800" b="1" dirty="0"/>
          </a:p>
        </p:txBody>
      </p:sp>
    </p:spTree>
    <p:extLst>
      <p:ext uri="{BB962C8B-B14F-4D97-AF65-F5344CB8AC3E}">
        <p14:creationId xmlns:p14="http://schemas.microsoft.com/office/powerpoint/2010/main" val="4191337133"/>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lock</a:t>
            </a:r>
            <a:r>
              <a:rPr lang="zh-CN" altLang="zh-CN" sz="2800" b="1" dirty="0"/>
              <a:t>关键字　</a:t>
            </a:r>
          </a:p>
        </p:txBody>
      </p:sp>
      <p:sp>
        <p:nvSpPr>
          <p:cNvPr id="3" name="TextBox 2"/>
          <p:cNvSpPr txBox="1"/>
          <p:nvPr/>
        </p:nvSpPr>
        <p:spPr>
          <a:xfrm>
            <a:off x="1031358" y="1158949"/>
            <a:ext cx="9941442" cy="646331"/>
          </a:xfrm>
          <a:prstGeom prst="rect">
            <a:avLst/>
          </a:prstGeom>
          <a:noFill/>
        </p:spPr>
        <p:txBody>
          <a:bodyPr wrap="square" rtlCol="0">
            <a:spAutoFit/>
          </a:bodyPr>
          <a:lstStyle/>
          <a:p>
            <a:pPr indent="446088"/>
            <a:r>
              <a:rPr lang="en-US" altLang="zh-CN" dirty="0"/>
              <a:t>C#</a:t>
            </a:r>
            <a:r>
              <a:rPr lang="zh-CN" altLang="zh-CN" dirty="0"/>
              <a:t>提供了一个关键字</a:t>
            </a:r>
            <a:r>
              <a:rPr lang="en-US" altLang="zh-CN" dirty="0"/>
              <a:t>lock</a:t>
            </a:r>
            <a:r>
              <a:rPr lang="zh-CN" altLang="zh-CN" dirty="0"/>
              <a:t>，它可以把一段代码定义为互斥段。互斥段在一个时刻只允许一个线程进入执行，而其他线程必须等待。在</a:t>
            </a:r>
            <a:r>
              <a:rPr lang="en-US" altLang="zh-CN" dirty="0"/>
              <a:t>C#</a:t>
            </a:r>
            <a:r>
              <a:rPr lang="zh-CN" altLang="zh-CN" dirty="0"/>
              <a:t>中，关键字</a:t>
            </a:r>
            <a:r>
              <a:rPr lang="en-US" altLang="zh-CN" dirty="0"/>
              <a:t>lock</a:t>
            </a:r>
            <a:r>
              <a:rPr lang="zh-CN" altLang="zh-CN" dirty="0"/>
              <a:t>定义如下</a:t>
            </a:r>
            <a:r>
              <a:rPr lang="zh-CN" altLang="zh-CN" dirty="0" smtClean="0"/>
              <a:t>：</a:t>
            </a:r>
            <a:endParaRPr lang="zh-CN" altLang="zh-CN" dirty="0"/>
          </a:p>
        </p:txBody>
      </p:sp>
      <p:sp>
        <p:nvSpPr>
          <p:cNvPr id="4" name="TextBox 3"/>
          <p:cNvSpPr txBox="1"/>
          <p:nvPr/>
        </p:nvSpPr>
        <p:spPr>
          <a:xfrm>
            <a:off x="1573619" y="1903228"/>
            <a:ext cx="8920716" cy="1328023"/>
          </a:xfrm>
          <a:prstGeom prst="roundRect">
            <a:avLst/>
          </a:prstGeom>
          <a:solidFill>
            <a:srgbClr val="EDD0D0"/>
          </a:solidFill>
        </p:spPr>
        <p:txBody>
          <a:bodyPr wrap="square" rtlCol="0">
            <a:spAutoFit/>
          </a:bodyPr>
          <a:lstStyle/>
          <a:p>
            <a:r>
              <a:rPr lang="en-US" altLang="zh-CN" dirty="0"/>
              <a:t>lock(expression)</a:t>
            </a:r>
            <a:endParaRPr lang="zh-CN" altLang="zh-CN" dirty="0"/>
          </a:p>
          <a:p>
            <a:r>
              <a:rPr lang="en-US" altLang="zh-CN" dirty="0"/>
              <a:t>{</a:t>
            </a:r>
            <a:endParaRPr lang="zh-CN" altLang="zh-CN" dirty="0"/>
          </a:p>
          <a:p>
            <a:r>
              <a:rPr lang="en-US" altLang="zh-CN" dirty="0"/>
              <a:t>	</a:t>
            </a:r>
            <a:r>
              <a:rPr lang="en-US" altLang="zh-CN" dirty="0" err="1"/>
              <a:t>statement_block</a:t>
            </a:r>
            <a:r>
              <a:rPr lang="en-US" altLang="zh-CN" dirty="0"/>
              <a:t>			//</a:t>
            </a:r>
            <a:r>
              <a:rPr lang="zh-CN" altLang="zh-CN" dirty="0"/>
              <a:t>将要执行的代码</a:t>
            </a:r>
          </a:p>
          <a:p>
            <a:r>
              <a:rPr lang="en-US" altLang="zh-CN" dirty="0" smtClean="0"/>
              <a:t>}</a:t>
            </a:r>
            <a:endParaRPr lang="zh-CN" altLang="zh-CN" dirty="0"/>
          </a:p>
        </p:txBody>
      </p:sp>
      <p:sp>
        <p:nvSpPr>
          <p:cNvPr id="5" name="TextBox 4"/>
          <p:cNvSpPr txBox="1"/>
          <p:nvPr/>
        </p:nvSpPr>
        <p:spPr>
          <a:xfrm>
            <a:off x="1137683" y="3327989"/>
            <a:ext cx="9728791" cy="923330"/>
          </a:xfrm>
          <a:prstGeom prst="rect">
            <a:avLst/>
          </a:prstGeom>
          <a:noFill/>
        </p:spPr>
        <p:txBody>
          <a:bodyPr wrap="square" rtlCol="0">
            <a:spAutoFit/>
          </a:bodyPr>
          <a:lstStyle/>
          <a:p>
            <a:pPr indent="446088"/>
            <a:r>
              <a:rPr lang="en-US" altLang="zh-CN" dirty="0"/>
              <a:t>expression</a:t>
            </a:r>
            <a:r>
              <a:rPr lang="zh-CN" altLang="zh-CN" dirty="0"/>
              <a:t>表示希望跟踪的对象，通常是对象引用。一般地，保护一个类的实例，要使用</a:t>
            </a:r>
            <a:r>
              <a:rPr lang="en-US" altLang="zh-CN" dirty="0"/>
              <a:t>this</a:t>
            </a:r>
            <a:r>
              <a:rPr lang="zh-CN" altLang="zh-CN" dirty="0"/>
              <a:t>；而保护一个静态变量（如互斥代码段在一个静态方法内部），使用类名就可以了。</a:t>
            </a:r>
            <a:r>
              <a:rPr lang="en-US" altLang="zh-CN" dirty="0" err="1"/>
              <a:t>statement_block</a:t>
            </a:r>
            <a:r>
              <a:rPr lang="zh-CN" altLang="zh-CN" dirty="0"/>
              <a:t>就是互斥段的代码，这段代码在一个时刻只能被一个线程执行</a:t>
            </a:r>
            <a:r>
              <a:rPr lang="zh-CN" altLang="zh-CN" dirty="0" smtClean="0"/>
              <a:t>。</a:t>
            </a:r>
            <a:endParaRPr lang="zh-CN" altLang="zh-CN" dirty="0"/>
          </a:p>
        </p:txBody>
      </p:sp>
    </p:spTree>
    <p:extLst>
      <p:ext uri="{BB962C8B-B14F-4D97-AF65-F5344CB8AC3E}">
        <p14:creationId xmlns:p14="http://schemas.microsoft.com/office/powerpoint/2010/main" val="2036571128"/>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lock</a:t>
            </a:r>
            <a:r>
              <a:rPr lang="zh-CN" altLang="zh-CN" sz="2800" b="1" dirty="0"/>
              <a:t>关键字　</a:t>
            </a:r>
          </a:p>
        </p:txBody>
      </p:sp>
      <p:sp>
        <p:nvSpPr>
          <p:cNvPr id="3" name="TextBox 2"/>
          <p:cNvSpPr txBox="1"/>
          <p:nvPr/>
        </p:nvSpPr>
        <p:spPr>
          <a:xfrm>
            <a:off x="1201479" y="1424763"/>
            <a:ext cx="9622465" cy="2116028"/>
          </a:xfrm>
          <a:prstGeom prst="rect">
            <a:avLst/>
          </a:prstGeom>
          <a:noFill/>
        </p:spPr>
        <p:txBody>
          <a:bodyPr wrap="square" rtlCol="0">
            <a:spAutoFit/>
          </a:bodyPr>
          <a:lstStyle/>
          <a:p>
            <a:pPr>
              <a:lnSpc>
                <a:spcPct val="150000"/>
              </a:lnSpc>
            </a:pPr>
            <a:r>
              <a:rPr lang="zh-CN" altLang="zh-CN" dirty="0"/>
              <a:t>【例</a:t>
            </a:r>
            <a:r>
              <a:rPr lang="en-US" altLang="zh-CN" b="1" dirty="0"/>
              <a:t>6.6</a:t>
            </a:r>
            <a:r>
              <a:rPr lang="zh-CN" altLang="zh-CN" dirty="0"/>
              <a:t>】 设计控制台应用程序体现</a:t>
            </a:r>
            <a:r>
              <a:rPr lang="en-US" altLang="zh-CN" dirty="0"/>
              <a:t>lock</a:t>
            </a:r>
            <a:r>
              <a:rPr lang="zh-CN" altLang="zh-CN" dirty="0"/>
              <a:t>关键字的用途。</a:t>
            </a:r>
          </a:p>
          <a:p>
            <a:pPr>
              <a:lnSpc>
                <a:spcPct val="150000"/>
              </a:lnSpc>
            </a:pPr>
            <a:r>
              <a:rPr lang="zh-CN" altLang="zh-CN" dirty="0"/>
              <a:t>设计步骤：</a:t>
            </a:r>
          </a:p>
          <a:p>
            <a:pPr>
              <a:lnSpc>
                <a:spcPct val="150000"/>
              </a:lnSpc>
            </a:pPr>
            <a:r>
              <a:rPr lang="zh-CN" altLang="zh-CN" dirty="0"/>
              <a:t>（</a:t>
            </a:r>
            <a:r>
              <a:rPr lang="en-US" altLang="zh-CN" dirty="0"/>
              <a:t>1</a:t>
            </a:r>
            <a:r>
              <a:rPr lang="zh-CN" altLang="zh-CN" dirty="0"/>
              <a:t>）新建控制台应用程序并命名为“</a:t>
            </a:r>
            <a:r>
              <a:rPr lang="en-US" altLang="zh-CN" dirty="0"/>
              <a:t>Ex6_6</a:t>
            </a:r>
            <a:r>
              <a:rPr lang="zh-CN" altLang="zh-CN" dirty="0"/>
              <a:t>”。</a:t>
            </a:r>
          </a:p>
          <a:p>
            <a:pPr>
              <a:lnSpc>
                <a:spcPct val="150000"/>
              </a:lnSpc>
            </a:pPr>
            <a:r>
              <a:rPr lang="zh-CN" altLang="zh-CN" dirty="0"/>
              <a:t>（</a:t>
            </a:r>
            <a:r>
              <a:rPr lang="en-US" altLang="zh-CN" dirty="0"/>
              <a:t>2</a:t>
            </a:r>
            <a:r>
              <a:rPr lang="zh-CN" altLang="zh-CN" dirty="0"/>
              <a:t>）添加类，</a:t>
            </a:r>
            <a:r>
              <a:rPr lang="zh-CN" altLang="zh-CN" dirty="0">
                <a:hlinkClick r:id="rId2" action="ppaction://hlinkfile"/>
              </a:rPr>
              <a:t>类名为“</a:t>
            </a:r>
            <a:r>
              <a:rPr lang="en-US" altLang="zh-CN" dirty="0">
                <a:hlinkClick r:id="rId2" action="ppaction://hlinkfile"/>
              </a:rPr>
              <a:t>Account</a:t>
            </a:r>
            <a:r>
              <a:rPr lang="zh-CN" altLang="zh-CN" dirty="0">
                <a:hlinkClick r:id="rId2" action="ppaction://hlinkfile"/>
              </a:rPr>
              <a:t>”，代码</a:t>
            </a:r>
            <a:r>
              <a:rPr lang="zh-CN" altLang="zh-CN" dirty="0" smtClean="0">
                <a:hlinkClick r:id="rId2" action="ppaction://hlinkfile"/>
              </a:rPr>
              <a:t>如下</a:t>
            </a:r>
            <a:r>
              <a:rPr lang="zh-CN" altLang="en-US" dirty="0" smtClean="0">
                <a:hlinkClick r:id="rId2" action="ppaction://hlinkfile"/>
              </a:rPr>
              <a:t>。</a:t>
            </a:r>
            <a:endParaRPr lang="zh-CN" altLang="zh-CN" dirty="0"/>
          </a:p>
          <a:p>
            <a:pPr>
              <a:lnSpc>
                <a:spcPct val="150000"/>
              </a:lnSpc>
            </a:pPr>
            <a:r>
              <a:rPr lang="zh-CN" altLang="zh-CN" dirty="0"/>
              <a:t>（</a:t>
            </a:r>
            <a:r>
              <a:rPr lang="en-US" altLang="zh-CN" dirty="0"/>
              <a:t>3</a:t>
            </a:r>
            <a:r>
              <a:rPr lang="zh-CN" altLang="zh-CN" dirty="0"/>
              <a:t>）添加命名空间</a:t>
            </a:r>
            <a:r>
              <a:rPr lang="zh-CN" altLang="zh-CN" dirty="0" smtClean="0"/>
              <a:t>：</a:t>
            </a:r>
            <a:endParaRPr lang="zh-CN" altLang="zh-CN" dirty="0"/>
          </a:p>
        </p:txBody>
      </p:sp>
      <p:sp>
        <p:nvSpPr>
          <p:cNvPr id="4" name="圆角矩形 3"/>
          <p:cNvSpPr/>
          <p:nvPr/>
        </p:nvSpPr>
        <p:spPr>
          <a:xfrm>
            <a:off x="1282995" y="3564365"/>
            <a:ext cx="9105014" cy="408623"/>
          </a:xfrm>
          <a:prstGeom prst="roundRect">
            <a:avLst/>
          </a:prstGeom>
          <a:solidFill>
            <a:srgbClr val="EDD0D0"/>
          </a:solidFill>
        </p:spPr>
        <p:txBody>
          <a:bodyPr wrap="square">
            <a:spAutoFit/>
          </a:bodyPr>
          <a:lstStyle/>
          <a:p>
            <a:r>
              <a:rPr lang="en-US" altLang="zh-CN" dirty="0"/>
              <a:t>using </a:t>
            </a:r>
            <a:r>
              <a:rPr lang="en-US" altLang="zh-CN" dirty="0" err="1"/>
              <a:t>System.Threading</a:t>
            </a:r>
            <a:r>
              <a:rPr lang="en-US" altLang="zh-CN" dirty="0" smtClean="0"/>
              <a:t>;</a:t>
            </a:r>
            <a:endParaRPr lang="zh-CN" altLang="zh-CN" dirty="0"/>
          </a:p>
        </p:txBody>
      </p:sp>
    </p:spTree>
    <p:extLst>
      <p:ext uri="{BB962C8B-B14F-4D97-AF65-F5344CB8AC3E}">
        <p14:creationId xmlns:p14="http://schemas.microsoft.com/office/powerpoint/2010/main" val="378524197"/>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lock</a:t>
            </a:r>
            <a:r>
              <a:rPr lang="zh-CN" altLang="zh-CN" sz="2800" b="1" dirty="0"/>
              <a:t>关键字　</a:t>
            </a:r>
          </a:p>
        </p:txBody>
      </p:sp>
      <p:sp>
        <p:nvSpPr>
          <p:cNvPr id="3" name="矩形 2"/>
          <p:cNvSpPr/>
          <p:nvPr/>
        </p:nvSpPr>
        <p:spPr>
          <a:xfrm>
            <a:off x="1233376" y="1305296"/>
            <a:ext cx="3480440" cy="369332"/>
          </a:xfrm>
          <a:prstGeom prst="rect">
            <a:avLst/>
          </a:prstGeom>
        </p:spPr>
        <p:txBody>
          <a:bodyPr wrap="none">
            <a:spAutoFit/>
          </a:bodyPr>
          <a:lstStyle/>
          <a:p>
            <a:pPr algn="just">
              <a:spcAft>
                <a:spcPts val="0"/>
              </a:spcAft>
            </a:pPr>
            <a:r>
              <a:rPr lang="zh-CN" altLang="zh-CN" kern="100" dirty="0">
                <a:latin typeface="Times New Roman"/>
                <a:ea typeface="宋体"/>
              </a:rPr>
              <a:t>（</a:t>
            </a:r>
            <a:r>
              <a:rPr lang="en-US" altLang="zh-CN" kern="100" dirty="0">
                <a:latin typeface="Times New Roman"/>
                <a:ea typeface="宋体"/>
              </a:rPr>
              <a:t>4</a:t>
            </a:r>
            <a:r>
              <a:rPr lang="zh-CN" altLang="zh-CN" kern="100" dirty="0">
                <a:latin typeface="Times New Roman"/>
                <a:ea typeface="宋体"/>
              </a:rPr>
              <a:t>）在</a:t>
            </a:r>
            <a:r>
              <a:rPr lang="en-US" altLang="zh-CN" kern="100" dirty="0">
                <a:latin typeface="Times New Roman"/>
                <a:ea typeface="宋体"/>
              </a:rPr>
              <a:t>Main()</a:t>
            </a:r>
            <a:r>
              <a:rPr lang="zh-CN" altLang="zh-CN" kern="100" dirty="0">
                <a:latin typeface="Times New Roman"/>
                <a:ea typeface="宋体"/>
              </a:rPr>
              <a:t>方法中添加代码：</a:t>
            </a:r>
            <a:endParaRPr lang="zh-CN" altLang="zh-CN" kern="1050" dirty="0">
              <a:effectLst/>
              <a:latin typeface="Times New Roman"/>
              <a:ea typeface="宋体"/>
            </a:endParaRPr>
          </a:p>
        </p:txBody>
      </p:sp>
      <p:sp>
        <p:nvSpPr>
          <p:cNvPr id="4" name="TextBox 3"/>
          <p:cNvSpPr txBox="1"/>
          <p:nvPr/>
        </p:nvSpPr>
        <p:spPr>
          <a:xfrm>
            <a:off x="1364535" y="1653363"/>
            <a:ext cx="9505507" cy="4568071"/>
          </a:xfrm>
          <a:prstGeom prst="roundRect">
            <a:avLst>
              <a:gd name="adj" fmla="val 3963"/>
            </a:avLst>
          </a:prstGeom>
          <a:solidFill>
            <a:srgbClr val="EDD0D0"/>
          </a:solidFill>
        </p:spPr>
        <p:txBody>
          <a:bodyPr wrap="square" rtlCol="0">
            <a:spAutoFit/>
          </a:bodyPr>
          <a:lstStyle/>
          <a:p>
            <a:r>
              <a:rPr lang="en-US" altLang="zh-CN" sz="1600" dirty="0"/>
              <a:t>class Program</a:t>
            </a:r>
            <a:endParaRPr lang="zh-CN" altLang="zh-CN" sz="1600" dirty="0"/>
          </a:p>
          <a:p>
            <a:r>
              <a:rPr lang="en-US" altLang="zh-CN" sz="1600" dirty="0"/>
              <a:t>{</a:t>
            </a:r>
            <a:endParaRPr lang="zh-CN" altLang="zh-CN" sz="1600" dirty="0"/>
          </a:p>
          <a:p>
            <a:r>
              <a:rPr lang="en-US" altLang="zh-CN" sz="1600" dirty="0"/>
              <a:t>    static void Main(string[] </a:t>
            </a:r>
            <a:r>
              <a:rPr lang="en-US" altLang="zh-CN" sz="1600" dirty="0" err="1"/>
              <a:t>args</a:t>
            </a:r>
            <a:r>
              <a:rPr lang="en-US" altLang="zh-CN" sz="1600" dirty="0"/>
              <a:t>)</a:t>
            </a:r>
            <a:endParaRPr lang="zh-CN" altLang="zh-CN" sz="1600" dirty="0"/>
          </a:p>
          <a:p>
            <a:r>
              <a:rPr lang="en-US" altLang="zh-CN" sz="1600" dirty="0"/>
              <a:t>    {</a:t>
            </a:r>
            <a:endParaRPr lang="zh-CN" altLang="zh-CN" sz="1600" dirty="0"/>
          </a:p>
          <a:p>
            <a:r>
              <a:rPr lang="en-US" altLang="zh-CN" sz="1600" dirty="0"/>
              <a:t>        Thread[] threads = new Thread[10];</a:t>
            </a:r>
            <a:endParaRPr lang="zh-CN" altLang="zh-CN" sz="1600" dirty="0"/>
          </a:p>
          <a:p>
            <a:r>
              <a:rPr lang="en-US" altLang="zh-CN" sz="1600" dirty="0"/>
              <a:t>        Account </a:t>
            </a:r>
            <a:r>
              <a:rPr lang="en-US" altLang="zh-CN" sz="1600" dirty="0" err="1"/>
              <a:t>acc</a:t>
            </a:r>
            <a:r>
              <a:rPr lang="en-US" altLang="zh-CN" sz="1600" dirty="0"/>
              <a:t> = new Account(200);		// </a:t>
            </a:r>
            <a:r>
              <a:rPr lang="zh-CN" altLang="zh-CN" sz="1600" dirty="0"/>
              <a:t>实例化</a:t>
            </a:r>
            <a:r>
              <a:rPr lang="en-US" altLang="zh-CN" sz="1600" dirty="0"/>
              <a:t> Account </a:t>
            </a:r>
            <a:r>
              <a:rPr lang="zh-CN" altLang="zh-CN" sz="1600" dirty="0"/>
              <a:t>对象，开始位置为</a:t>
            </a:r>
            <a:r>
              <a:rPr lang="en-US" altLang="zh-CN" sz="1600" dirty="0"/>
              <a:t> 200</a:t>
            </a:r>
            <a:endParaRPr lang="zh-CN" altLang="zh-CN" sz="1600" dirty="0"/>
          </a:p>
          <a:p>
            <a:r>
              <a:rPr lang="en-US" altLang="zh-CN" sz="1600" dirty="0"/>
              <a:t>        for (</a:t>
            </a:r>
            <a:r>
              <a:rPr lang="en-US" altLang="zh-CN" sz="1600" dirty="0" err="1"/>
              <a:t>int</a:t>
            </a:r>
            <a:r>
              <a:rPr lang="en-US" altLang="zh-CN" sz="1600" dirty="0"/>
              <a:t> i = 0; i &lt; 10; i++)				// </a:t>
            </a:r>
            <a:r>
              <a:rPr lang="zh-CN" altLang="zh-CN" sz="1600" dirty="0"/>
              <a:t>实例化</a:t>
            </a:r>
            <a:r>
              <a:rPr lang="en-US" altLang="zh-CN" sz="1600" dirty="0"/>
              <a:t> 10 </a:t>
            </a:r>
            <a:r>
              <a:rPr lang="zh-CN" altLang="zh-CN" sz="1600" dirty="0"/>
              <a:t>个线程</a:t>
            </a:r>
          </a:p>
          <a:p>
            <a:r>
              <a:rPr lang="en-US" altLang="zh-CN" sz="1600" dirty="0"/>
              <a:t>        {</a:t>
            </a:r>
            <a:endParaRPr lang="zh-CN" altLang="zh-CN" sz="1600" dirty="0"/>
          </a:p>
          <a:p>
            <a:r>
              <a:rPr lang="en-US" altLang="zh-CN" sz="1600" dirty="0"/>
              <a:t>            Thread t = new Thread(new </a:t>
            </a:r>
            <a:r>
              <a:rPr lang="en-US" altLang="zh-CN" sz="1600" dirty="0" err="1"/>
              <a:t>ThreadStart</a:t>
            </a:r>
            <a:r>
              <a:rPr lang="en-US" altLang="zh-CN" sz="1600" dirty="0"/>
              <a:t>(</a:t>
            </a:r>
            <a:r>
              <a:rPr lang="en-US" altLang="zh-CN" sz="1600" dirty="0" err="1"/>
              <a:t>acc.DoTransactions</a:t>
            </a:r>
            <a:r>
              <a:rPr lang="en-US" altLang="zh-CN" sz="1600" dirty="0"/>
              <a:t>));</a:t>
            </a:r>
            <a:endParaRPr lang="zh-CN" altLang="zh-CN" sz="1600" dirty="0"/>
          </a:p>
          <a:p>
            <a:r>
              <a:rPr lang="en-US" altLang="zh-CN" sz="1600" dirty="0"/>
              <a:t>            threads[i] = t;</a:t>
            </a:r>
            <a:endParaRPr lang="zh-CN" altLang="zh-CN" sz="1600" dirty="0"/>
          </a:p>
          <a:p>
            <a:r>
              <a:rPr lang="en-US" altLang="zh-CN" sz="1600" dirty="0"/>
              <a:t>        }</a:t>
            </a:r>
            <a:endParaRPr lang="zh-CN" altLang="zh-CN" sz="1600" dirty="0"/>
          </a:p>
          <a:p>
            <a:r>
              <a:rPr lang="en-US" altLang="zh-CN" sz="1600" dirty="0"/>
              <a:t>        for (</a:t>
            </a:r>
            <a:r>
              <a:rPr lang="en-US" altLang="zh-CN" sz="1600" dirty="0" err="1"/>
              <a:t>int</a:t>
            </a:r>
            <a:r>
              <a:rPr lang="en-US" altLang="zh-CN" sz="1600" dirty="0"/>
              <a:t> i = 0; i &lt; 10; i++)	// </a:t>
            </a:r>
            <a:r>
              <a:rPr lang="zh-CN" altLang="zh-CN" sz="1600" dirty="0"/>
              <a:t>开启这</a:t>
            </a:r>
            <a:r>
              <a:rPr lang="en-US" altLang="zh-CN" sz="1600" dirty="0"/>
              <a:t> 10 </a:t>
            </a:r>
            <a:r>
              <a:rPr lang="zh-CN" altLang="zh-CN" sz="1600" dirty="0"/>
              <a:t>个线程</a:t>
            </a:r>
          </a:p>
          <a:p>
            <a:r>
              <a:rPr lang="en-US" altLang="zh-CN" sz="1600" dirty="0"/>
              <a:t>        {</a:t>
            </a:r>
            <a:endParaRPr lang="zh-CN" altLang="zh-CN" sz="1600" dirty="0"/>
          </a:p>
          <a:p>
            <a:r>
              <a:rPr lang="en-US" altLang="zh-CN" sz="1600" dirty="0"/>
              <a:t>            threads[i].Start();</a:t>
            </a:r>
            <a:endParaRPr lang="zh-CN" altLang="zh-CN" sz="1600" dirty="0"/>
          </a:p>
          <a:p>
            <a:r>
              <a:rPr lang="en-US" altLang="zh-CN" sz="1600" dirty="0"/>
              <a:t>        }</a:t>
            </a:r>
            <a:endParaRPr lang="zh-CN" altLang="zh-CN" sz="1600" dirty="0"/>
          </a:p>
          <a:p>
            <a:r>
              <a:rPr lang="en-US" altLang="zh-CN" sz="1600" dirty="0"/>
              <a:t>        </a:t>
            </a:r>
            <a:r>
              <a:rPr lang="en-US" altLang="zh-CN" sz="1600" dirty="0" err="1"/>
              <a:t>Console.Read</a:t>
            </a:r>
            <a:r>
              <a:rPr lang="en-US" altLang="zh-CN" sz="1600" dirty="0"/>
              <a:t>();</a:t>
            </a:r>
            <a:endParaRPr lang="zh-CN" altLang="zh-CN" sz="1600" dirty="0"/>
          </a:p>
          <a:p>
            <a:r>
              <a:rPr lang="en-US" altLang="zh-CN" sz="1600" dirty="0"/>
              <a:t>    }</a:t>
            </a:r>
            <a:endParaRPr lang="zh-CN" altLang="zh-CN" sz="1600" dirty="0"/>
          </a:p>
          <a:p>
            <a:r>
              <a:rPr lang="en-US" altLang="zh-CN" sz="1600" dirty="0" smtClean="0"/>
              <a:t>}</a:t>
            </a:r>
          </a:p>
        </p:txBody>
      </p:sp>
    </p:spTree>
    <p:extLst>
      <p:ext uri="{BB962C8B-B14F-4D97-AF65-F5344CB8AC3E}">
        <p14:creationId xmlns:p14="http://schemas.microsoft.com/office/powerpoint/2010/main" val="4280044886"/>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lock</a:t>
            </a:r>
            <a:r>
              <a:rPr lang="zh-CN" altLang="zh-CN" sz="2800" b="1" dirty="0"/>
              <a:t>关键字　</a:t>
            </a:r>
          </a:p>
        </p:txBody>
      </p:sp>
      <p:sp>
        <p:nvSpPr>
          <p:cNvPr id="3" name="TextBox 2"/>
          <p:cNvSpPr txBox="1"/>
          <p:nvPr/>
        </p:nvSpPr>
        <p:spPr>
          <a:xfrm>
            <a:off x="1233377" y="1382233"/>
            <a:ext cx="4837814" cy="646331"/>
          </a:xfrm>
          <a:prstGeom prst="rect">
            <a:avLst/>
          </a:prstGeom>
          <a:noFill/>
        </p:spPr>
        <p:txBody>
          <a:bodyPr wrap="square" rtlCol="0">
            <a:spAutoFit/>
          </a:bodyPr>
          <a:lstStyle/>
          <a:p>
            <a:r>
              <a:rPr lang="zh-CN" altLang="zh-CN" dirty="0"/>
              <a:t>（</a:t>
            </a:r>
            <a:r>
              <a:rPr lang="en-US" altLang="zh-CN" dirty="0"/>
              <a:t>5</a:t>
            </a:r>
            <a:r>
              <a:rPr lang="zh-CN" altLang="zh-CN" dirty="0"/>
              <a:t>）运行程序。</a:t>
            </a:r>
          </a:p>
          <a:p>
            <a:r>
              <a:rPr lang="zh-CN" altLang="zh-CN" dirty="0"/>
              <a:t>程序的运行结果如图</a:t>
            </a:r>
            <a:r>
              <a:rPr lang="en-US" altLang="zh-CN" dirty="0"/>
              <a:t>6.9</a:t>
            </a:r>
            <a:r>
              <a:rPr lang="zh-CN" altLang="zh-CN" dirty="0"/>
              <a:t>所示</a:t>
            </a:r>
            <a:r>
              <a:rPr lang="zh-CN" altLang="zh-CN" dirty="0" smtClean="0"/>
              <a:t>。</a:t>
            </a:r>
            <a:endParaRPr lang="zh-CN" altLang="zh-CN" dirty="0"/>
          </a:p>
        </p:txBody>
      </p:sp>
      <p:pic>
        <p:nvPicPr>
          <p:cNvPr id="5122" name="图片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4652" y="2028564"/>
            <a:ext cx="2296632" cy="345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9974385"/>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5064163" y="3397963"/>
            <a:ext cx="2251032" cy="482919"/>
          </a:xfrm>
          <a:prstGeom prst="rect">
            <a:avLst/>
          </a:prstGeom>
        </p:spPr>
        <p:txBody>
          <a:bodyPr wrap="square" lIns="144000" tIns="0" rIns="144000" bIns="0">
            <a:noAutofit/>
          </a:bodyPr>
          <a:lstStyle/>
          <a:p>
            <a:r>
              <a:rPr lang="zh-CN" altLang="zh-CN" sz="2800" b="1" dirty="0"/>
              <a:t>线程监视器</a:t>
            </a:r>
          </a:p>
        </p:txBody>
      </p:sp>
    </p:spTree>
    <p:extLst>
      <p:ext uri="{BB962C8B-B14F-4D97-AF65-F5344CB8AC3E}">
        <p14:creationId xmlns:p14="http://schemas.microsoft.com/office/powerpoint/2010/main" val="1136749064"/>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1991" y="1403498"/>
            <a:ext cx="9920176" cy="923330"/>
          </a:xfrm>
          <a:prstGeom prst="rect">
            <a:avLst/>
          </a:prstGeom>
          <a:noFill/>
        </p:spPr>
        <p:txBody>
          <a:bodyPr wrap="square" rtlCol="0">
            <a:spAutoFit/>
          </a:bodyPr>
          <a:lstStyle/>
          <a:p>
            <a:pPr indent="446088"/>
            <a:r>
              <a:rPr lang="zh-CN" altLang="zh-CN" dirty="0"/>
              <a:t>多线程公用一个对象时，也会出现和公用代码类似的问题，这就要用到</a:t>
            </a:r>
            <a:r>
              <a:rPr lang="en-US" altLang="zh-CN" dirty="0" err="1"/>
              <a:t>System.Threading</a:t>
            </a:r>
            <a:r>
              <a:rPr lang="zh-CN" altLang="zh-CN" dirty="0"/>
              <a:t>中的一个类</a:t>
            </a:r>
            <a:r>
              <a:rPr lang="en-US" altLang="zh-CN" dirty="0"/>
              <a:t>Monitor</a:t>
            </a:r>
            <a:r>
              <a:rPr lang="zh-CN" altLang="zh-CN" dirty="0"/>
              <a:t>，该类被称为线程监视器，它提供了线程共享资源的方案，其常用方法如表</a:t>
            </a:r>
            <a:r>
              <a:rPr lang="en-US" altLang="zh-CN" dirty="0"/>
              <a:t>6.5</a:t>
            </a:r>
            <a:r>
              <a:rPr lang="zh-CN" altLang="zh-CN" dirty="0"/>
              <a:t>所示</a:t>
            </a:r>
            <a:r>
              <a:rPr lang="zh-CN" altLang="zh-CN" dirty="0" smtClean="0"/>
              <a:t>。</a:t>
            </a:r>
            <a:endParaRPr lang="zh-CN" altLang="zh-CN" dirty="0"/>
          </a:p>
        </p:txBody>
      </p:sp>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线程监视器</a:t>
            </a:r>
          </a:p>
        </p:txBody>
      </p:sp>
      <p:graphicFrame>
        <p:nvGraphicFramePr>
          <p:cNvPr id="4" name="表格 3"/>
          <p:cNvGraphicFramePr>
            <a:graphicFrameLocks noGrp="1"/>
          </p:cNvGraphicFramePr>
          <p:nvPr>
            <p:extLst>
              <p:ext uri="{D42A27DB-BD31-4B8C-83A1-F6EECF244321}">
                <p14:modId xmlns:p14="http://schemas.microsoft.com/office/powerpoint/2010/main" val="1327141240"/>
              </p:ext>
            </p:extLst>
          </p:nvPr>
        </p:nvGraphicFramePr>
        <p:xfrm>
          <a:off x="2439544" y="2466339"/>
          <a:ext cx="6630028" cy="2371474"/>
        </p:xfrm>
        <a:graphic>
          <a:graphicData uri="http://schemas.openxmlformats.org/drawingml/2006/table">
            <a:tbl>
              <a:tblPr firstRow="1" firstCol="1" bandRow="1"/>
              <a:tblGrid>
                <a:gridCol w="1268244"/>
                <a:gridCol w="5361784"/>
              </a:tblGrid>
              <a:tr h="338782">
                <a:tc>
                  <a:txBody>
                    <a:bodyPr/>
                    <a:lstStyle/>
                    <a:p>
                      <a:pPr algn="ctr">
                        <a:spcAft>
                          <a:spcPts val="0"/>
                        </a:spcAft>
                      </a:pPr>
                      <a:r>
                        <a:rPr lang="zh-CN" sz="1400" kern="100">
                          <a:effectLst/>
                          <a:latin typeface="Times New Roman"/>
                          <a:ea typeface="宋体"/>
                        </a:rPr>
                        <a:t>方</a:t>
                      </a:r>
                      <a:r>
                        <a:rPr lang="en-US" sz="1400" kern="100">
                          <a:effectLst/>
                          <a:latin typeface="Times New Roman"/>
                          <a:ea typeface="宋体"/>
                        </a:rPr>
                        <a:t>    </a:t>
                      </a:r>
                      <a:r>
                        <a:rPr lang="zh-CN" sz="1400" kern="100">
                          <a:effectLst/>
                          <a:latin typeface="Times New Roman"/>
                          <a:ea typeface="宋体"/>
                        </a:rPr>
                        <a:t>法</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a:ea typeface="宋体"/>
                        </a:rPr>
                        <a:t>说</a:t>
                      </a:r>
                      <a:r>
                        <a:rPr lang="en-US" sz="1400" kern="100">
                          <a:effectLst/>
                          <a:latin typeface="Times New Roman"/>
                          <a:ea typeface="宋体"/>
                        </a:rPr>
                        <a:t>    </a:t>
                      </a:r>
                      <a:r>
                        <a:rPr lang="zh-CN" sz="1400" kern="100">
                          <a:effectLst/>
                          <a:latin typeface="Times New Roman"/>
                          <a:ea typeface="宋体"/>
                        </a:rPr>
                        <a:t>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38782">
                <a:tc>
                  <a:txBody>
                    <a:bodyPr/>
                    <a:lstStyle/>
                    <a:p>
                      <a:pPr algn="just">
                        <a:spcAft>
                          <a:spcPts val="0"/>
                        </a:spcAft>
                      </a:pPr>
                      <a:r>
                        <a:rPr lang="en-US" sz="1400" kern="100">
                          <a:effectLst/>
                          <a:latin typeface="Times New Roman"/>
                          <a:ea typeface="宋体"/>
                        </a:rPr>
                        <a:t>Enter</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在指定对象上获取排他锁</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782">
                <a:tc>
                  <a:txBody>
                    <a:bodyPr/>
                    <a:lstStyle/>
                    <a:p>
                      <a:pPr algn="just">
                        <a:spcAft>
                          <a:spcPts val="0"/>
                        </a:spcAft>
                      </a:pPr>
                      <a:r>
                        <a:rPr lang="en-US" sz="1400" kern="100">
                          <a:effectLst/>
                          <a:latin typeface="Times New Roman"/>
                          <a:ea typeface="宋体"/>
                        </a:rPr>
                        <a:t>Exit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释放指定对象上的排他锁</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782">
                <a:tc>
                  <a:txBody>
                    <a:bodyPr/>
                    <a:lstStyle/>
                    <a:p>
                      <a:pPr algn="just">
                        <a:spcAft>
                          <a:spcPts val="0"/>
                        </a:spcAft>
                      </a:pPr>
                      <a:r>
                        <a:rPr lang="en-US" sz="1400" kern="100">
                          <a:effectLst/>
                          <a:latin typeface="Times New Roman"/>
                          <a:ea typeface="宋体"/>
                        </a:rPr>
                        <a:t>Pulse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通知等待队列中的线程锁定对象状态的更改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782">
                <a:tc>
                  <a:txBody>
                    <a:bodyPr/>
                    <a:lstStyle/>
                    <a:p>
                      <a:pPr algn="just">
                        <a:spcAft>
                          <a:spcPts val="0"/>
                        </a:spcAft>
                      </a:pPr>
                      <a:r>
                        <a:rPr lang="en-US" sz="1400" kern="100">
                          <a:effectLst/>
                          <a:latin typeface="Times New Roman"/>
                          <a:ea typeface="宋体"/>
                        </a:rPr>
                        <a:t>PulseAll</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通知所有的等待线程对象状态的更改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782">
                <a:tc>
                  <a:txBody>
                    <a:bodyPr/>
                    <a:lstStyle/>
                    <a:p>
                      <a:pPr algn="just">
                        <a:spcAft>
                          <a:spcPts val="0"/>
                        </a:spcAft>
                      </a:pPr>
                      <a:r>
                        <a:rPr lang="en-US" sz="1400" kern="100">
                          <a:effectLst/>
                          <a:latin typeface="Times New Roman"/>
                          <a:ea typeface="宋体"/>
                        </a:rPr>
                        <a:t>TryEnter</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a:ea typeface="宋体"/>
                        </a:rPr>
                        <a:t>试图获取指定对象的排他锁</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8782">
                <a:tc>
                  <a:txBody>
                    <a:bodyPr/>
                    <a:lstStyle/>
                    <a:p>
                      <a:pPr algn="just">
                        <a:spcAft>
                          <a:spcPts val="0"/>
                        </a:spcAft>
                      </a:pPr>
                      <a:r>
                        <a:rPr lang="en-US" sz="1400" kern="100">
                          <a:effectLst/>
                          <a:latin typeface="Times New Roman"/>
                          <a:ea typeface="宋体"/>
                        </a:rPr>
                        <a:t>Wait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Times New Roman"/>
                          <a:ea typeface="宋体"/>
                        </a:rPr>
                        <a:t>释放对象上的锁并阻止当前线程，直到它重新获取该锁</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957667310"/>
      </p:ext>
    </p:extLst>
  </p:cSld>
  <p:clrMapOvr>
    <a:masterClrMapping/>
  </p:clrMapOvr>
  <mc:AlternateContent xmlns:mc="http://schemas.openxmlformats.org/markup-compatibility/2006" xmlns:p14="http://schemas.microsoft.com/office/powerpoint/2010/main">
    <mc:Choice Requires="p14">
      <p:transition spd="slow" p14:dur="200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线程监视器</a:t>
            </a:r>
          </a:p>
        </p:txBody>
      </p:sp>
      <p:sp>
        <p:nvSpPr>
          <p:cNvPr id="3" name="TextBox 2"/>
          <p:cNvSpPr txBox="1"/>
          <p:nvPr/>
        </p:nvSpPr>
        <p:spPr>
          <a:xfrm>
            <a:off x="999460" y="1424763"/>
            <a:ext cx="9952075" cy="1200329"/>
          </a:xfrm>
          <a:prstGeom prst="rect">
            <a:avLst/>
          </a:prstGeom>
          <a:noFill/>
        </p:spPr>
        <p:txBody>
          <a:bodyPr wrap="square" rtlCol="0">
            <a:spAutoFit/>
          </a:bodyPr>
          <a:lstStyle/>
          <a:p>
            <a:pPr indent="446088"/>
            <a:r>
              <a:rPr lang="en-US" altLang="zh-CN" dirty="0"/>
              <a:t>Monitor</a:t>
            </a:r>
            <a:r>
              <a:rPr lang="zh-CN" altLang="zh-CN" dirty="0"/>
              <a:t>类可以锁定一个对象，一个线程只有得到这把锁才能对该对象进行操作。对象锁机制保证了在可能引起混乱的情况下，一个时刻只有一个线程可以访问这个对象。</a:t>
            </a:r>
            <a:r>
              <a:rPr lang="en-US" altLang="zh-CN" dirty="0"/>
              <a:t>Monitor</a:t>
            </a:r>
            <a:r>
              <a:rPr lang="zh-CN" altLang="zh-CN" dirty="0"/>
              <a:t>类必须和一个具体的对象相关联，但它是一个静态的类，不能用来定义对象，而且它的所有方法都是静态的，不能使用对象来引用。下面的代码说明了使用</a:t>
            </a:r>
            <a:r>
              <a:rPr lang="en-US" altLang="zh-CN" dirty="0"/>
              <a:t>Monitor</a:t>
            </a:r>
            <a:r>
              <a:rPr lang="zh-CN" altLang="zh-CN" dirty="0"/>
              <a:t>类锁定一个对象</a:t>
            </a:r>
            <a:r>
              <a:rPr lang="en-US" altLang="zh-CN" dirty="0"/>
              <a:t>queue</a:t>
            </a:r>
            <a:r>
              <a:rPr lang="zh-CN" altLang="zh-CN" dirty="0"/>
              <a:t>的情形</a:t>
            </a:r>
            <a:r>
              <a:rPr lang="zh-CN" altLang="zh-CN" dirty="0" smtClean="0"/>
              <a:t>：</a:t>
            </a:r>
            <a:endParaRPr lang="zh-CN" altLang="zh-CN" dirty="0"/>
          </a:p>
        </p:txBody>
      </p:sp>
      <p:sp>
        <p:nvSpPr>
          <p:cNvPr id="4" name="TextBox 3"/>
          <p:cNvSpPr txBox="1"/>
          <p:nvPr/>
        </p:nvSpPr>
        <p:spPr>
          <a:xfrm>
            <a:off x="1637414" y="2625092"/>
            <a:ext cx="8878186" cy="3388757"/>
          </a:xfrm>
          <a:prstGeom prst="roundRect">
            <a:avLst>
              <a:gd name="adj" fmla="val 5870"/>
            </a:avLst>
          </a:prstGeom>
          <a:solidFill>
            <a:srgbClr val="EDD0D0"/>
          </a:solidFill>
        </p:spPr>
        <p:txBody>
          <a:bodyPr wrap="square" rtlCol="0">
            <a:spAutoFit/>
          </a:bodyPr>
          <a:lstStyle/>
          <a:p>
            <a:r>
              <a:rPr lang="en-US" altLang="zh-CN" sz="1600" dirty="0"/>
              <a:t>......					</a:t>
            </a:r>
            <a:r>
              <a:rPr lang="en-US" altLang="zh-CN" sz="1600" dirty="0" smtClean="0"/>
              <a:t>// </a:t>
            </a:r>
            <a:r>
              <a:rPr lang="zh-CN" altLang="zh-CN" sz="1600" dirty="0"/>
              <a:t>方法</a:t>
            </a:r>
          </a:p>
          <a:p>
            <a:r>
              <a:rPr lang="en-US" altLang="zh-CN" sz="1600" dirty="0"/>
              <a:t>{</a:t>
            </a:r>
            <a:endParaRPr lang="zh-CN" altLang="zh-CN" sz="1600" dirty="0"/>
          </a:p>
          <a:p>
            <a:r>
              <a:rPr lang="en-US" altLang="zh-CN" sz="1600" dirty="0"/>
              <a:t>	Queue </a:t>
            </a:r>
            <a:r>
              <a:rPr lang="en-US" altLang="zh-CN" sz="1600" dirty="0" err="1"/>
              <a:t>queue</a:t>
            </a:r>
            <a:r>
              <a:rPr lang="en-US" altLang="zh-CN" sz="1600" dirty="0"/>
              <a:t> = new Queue();       	// </a:t>
            </a:r>
            <a:r>
              <a:rPr lang="zh-CN" altLang="zh-CN" sz="1600" dirty="0"/>
              <a:t>新建对象</a:t>
            </a:r>
            <a:r>
              <a:rPr lang="en-US" altLang="zh-CN" sz="1600" dirty="0"/>
              <a:t>queue</a:t>
            </a:r>
            <a:endParaRPr lang="zh-CN" altLang="zh-CN" sz="1600" dirty="0"/>
          </a:p>
          <a:p>
            <a:r>
              <a:rPr lang="en-US" altLang="zh-CN" sz="1600" dirty="0"/>
              <a:t>	</a:t>
            </a:r>
            <a:r>
              <a:rPr lang="en-US" altLang="zh-CN" sz="1600" dirty="0" err="1"/>
              <a:t>Monitor.Enter</a:t>
            </a:r>
            <a:r>
              <a:rPr lang="en-US" altLang="zh-CN" sz="1600" dirty="0"/>
              <a:t>(queue);</a:t>
            </a:r>
            <a:endParaRPr lang="zh-CN" altLang="zh-CN" sz="1600" dirty="0"/>
          </a:p>
          <a:p>
            <a:r>
              <a:rPr lang="en-US" altLang="zh-CN" sz="1600" dirty="0"/>
              <a:t>	try</a:t>
            </a:r>
            <a:endParaRPr lang="zh-CN" altLang="zh-CN" sz="1600" dirty="0"/>
          </a:p>
          <a:p>
            <a:r>
              <a:rPr lang="en-US" altLang="zh-CN" sz="1600" dirty="0"/>
              <a:t>	{</a:t>
            </a:r>
            <a:endParaRPr lang="zh-CN" altLang="zh-CN" sz="1600" dirty="0"/>
          </a:p>
          <a:p>
            <a:r>
              <a:rPr lang="en-US" altLang="zh-CN" sz="1600" dirty="0"/>
              <a:t>		......			</a:t>
            </a:r>
            <a:r>
              <a:rPr lang="en-US" altLang="zh-CN" sz="1600" dirty="0" smtClean="0"/>
              <a:t>// </a:t>
            </a:r>
            <a:r>
              <a:rPr lang="zh-CN" altLang="zh-CN" sz="1600" dirty="0"/>
              <a:t>现在</a:t>
            </a:r>
            <a:r>
              <a:rPr lang="en-US" altLang="zh-CN" sz="1600" dirty="0"/>
              <a:t>Queue</a:t>
            </a:r>
            <a:r>
              <a:rPr lang="zh-CN" altLang="zh-CN" sz="1600" dirty="0"/>
              <a:t>对象只能被当前线程操纵了</a:t>
            </a:r>
          </a:p>
          <a:p>
            <a:r>
              <a:rPr lang="en-US" altLang="zh-CN" sz="1600" dirty="0"/>
              <a:t>	}</a:t>
            </a:r>
            <a:endParaRPr lang="zh-CN" altLang="zh-CN" sz="1600" dirty="0"/>
          </a:p>
          <a:p>
            <a:r>
              <a:rPr lang="en-US" altLang="zh-CN" sz="1600" dirty="0"/>
              <a:t>	finally</a:t>
            </a:r>
            <a:endParaRPr lang="zh-CN" altLang="zh-CN" sz="1600" dirty="0"/>
          </a:p>
          <a:p>
            <a:r>
              <a:rPr lang="en-US" altLang="zh-CN" sz="1600" dirty="0"/>
              <a:t>	{</a:t>
            </a:r>
            <a:endParaRPr lang="zh-CN" altLang="zh-CN" sz="1600" dirty="0"/>
          </a:p>
          <a:p>
            <a:r>
              <a:rPr lang="en-US" altLang="zh-CN" sz="1600" dirty="0"/>
              <a:t>		</a:t>
            </a:r>
            <a:r>
              <a:rPr lang="en-US" altLang="zh-CN" sz="1600" dirty="0" err="1"/>
              <a:t>Monitor.Exit</a:t>
            </a:r>
            <a:r>
              <a:rPr lang="en-US" altLang="zh-CN" sz="1600" dirty="0"/>
              <a:t>(queue);	</a:t>
            </a:r>
            <a:r>
              <a:rPr lang="en-US" altLang="zh-CN" sz="1600" dirty="0" smtClean="0"/>
              <a:t>// </a:t>
            </a:r>
            <a:r>
              <a:rPr lang="zh-CN" altLang="zh-CN" sz="1600" dirty="0"/>
              <a:t>释放锁</a:t>
            </a:r>
          </a:p>
          <a:p>
            <a:r>
              <a:rPr lang="en-US" altLang="zh-CN" sz="1600" dirty="0"/>
              <a:t>	}</a:t>
            </a:r>
            <a:endParaRPr lang="zh-CN" altLang="zh-CN" sz="1600" dirty="0"/>
          </a:p>
          <a:p>
            <a:r>
              <a:rPr lang="en-US" altLang="zh-CN" sz="1600" dirty="0" smtClean="0"/>
              <a:t>}</a:t>
            </a:r>
          </a:p>
        </p:txBody>
      </p:sp>
    </p:spTree>
    <p:extLst>
      <p:ext uri="{BB962C8B-B14F-4D97-AF65-F5344CB8AC3E}">
        <p14:creationId xmlns:p14="http://schemas.microsoft.com/office/powerpoint/2010/main" val="625045508"/>
      </p:ext>
    </p:extLst>
  </p:cSld>
  <p:clrMapOvr>
    <a:masterClrMapping/>
  </p:clrMapOvr>
  <mc:AlternateContent xmlns:mc="http://schemas.openxmlformats.org/markup-compatibility/2006" xmlns:p14="http://schemas.microsoft.com/office/powerpoint/2010/main">
    <mc:Choice Requires="p14">
      <p:transition spd="slow" p14:dur="3000" advClick="0" advTm="0">
        <p14:shred pattern="rectang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线程监视器</a:t>
            </a:r>
          </a:p>
        </p:txBody>
      </p:sp>
      <p:sp>
        <p:nvSpPr>
          <p:cNvPr id="3" name="TextBox 2"/>
          <p:cNvSpPr txBox="1"/>
          <p:nvPr/>
        </p:nvSpPr>
        <p:spPr>
          <a:xfrm>
            <a:off x="1127051" y="1307805"/>
            <a:ext cx="9898912" cy="3831818"/>
          </a:xfrm>
          <a:prstGeom prst="rect">
            <a:avLst/>
          </a:prstGeom>
          <a:noFill/>
        </p:spPr>
        <p:txBody>
          <a:bodyPr wrap="square" rtlCol="0">
            <a:spAutoFit/>
          </a:bodyPr>
          <a:lstStyle/>
          <a:p>
            <a:pPr indent="446088">
              <a:lnSpc>
                <a:spcPct val="150000"/>
              </a:lnSpc>
            </a:pPr>
            <a:r>
              <a:rPr lang="zh-CN" altLang="zh-CN" dirty="0"/>
              <a:t>【例</a:t>
            </a:r>
            <a:r>
              <a:rPr lang="en-US" altLang="zh-CN" b="1" dirty="0"/>
              <a:t>6.7</a:t>
            </a:r>
            <a:r>
              <a:rPr lang="zh-CN" altLang="zh-CN" dirty="0"/>
              <a:t>】 生产者</a:t>
            </a:r>
            <a:r>
              <a:rPr lang="en-US" altLang="zh-CN" dirty="0"/>
              <a:t>-</a:t>
            </a:r>
            <a:r>
              <a:rPr lang="zh-CN" altLang="zh-CN" dirty="0"/>
              <a:t>消费者问题。</a:t>
            </a:r>
          </a:p>
          <a:p>
            <a:pPr indent="446088">
              <a:lnSpc>
                <a:spcPct val="150000"/>
              </a:lnSpc>
            </a:pPr>
            <a:r>
              <a:rPr lang="zh-CN" altLang="zh-CN" dirty="0"/>
              <a:t>假设有这样一种情况：两个线程同时维护一个队列，如果一个线程向队列添加元素，而另一个线程从队列中取用元素，那么称添加元素的线程为生产者，取用元素的线程为消费者。下面用线程来解决经典的生产者</a:t>
            </a:r>
            <a:r>
              <a:rPr lang="en-US" altLang="zh-CN" dirty="0"/>
              <a:t>-</a:t>
            </a:r>
            <a:r>
              <a:rPr lang="zh-CN" altLang="zh-CN" dirty="0"/>
              <a:t>消费者问题。</a:t>
            </a:r>
          </a:p>
          <a:p>
            <a:pPr indent="446088">
              <a:lnSpc>
                <a:spcPct val="150000"/>
              </a:lnSpc>
            </a:pPr>
            <a:r>
              <a:rPr lang="zh-CN" altLang="zh-CN" dirty="0"/>
              <a:t>首先，定义一个被操作的对象的类</a:t>
            </a:r>
            <a:r>
              <a:rPr lang="en-US" altLang="zh-CN" dirty="0"/>
              <a:t>Cell</a:t>
            </a:r>
            <a:r>
              <a:rPr lang="zh-CN" altLang="zh-CN" dirty="0"/>
              <a:t>，在这个类里，有两个方法：</a:t>
            </a:r>
            <a:r>
              <a:rPr lang="en-US" altLang="zh-CN" dirty="0" err="1"/>
              <a:t>ReadFromCell</a:t>
            </a:r>
            <a:r>
              <a:rPr lang="en-US" altLang="zh-CN" dirty="0"/>
              <a:t>()</a:t>
            </a:r>
            <a:r>
              <a:rPr lang="zh-CN" altLang="zh-CN" dirty="0"/>
              <a:t>和</a:t>
            </a:r>
            <a:r>
              <a:rPr lang="en-US" altLang="zh-CN" dirty="0" err="1"/>
              <a:t>WriteToCell</a:t>
            </a:r>
            <a:r>
              <a:rPr lang="en-US" altLang="zh-CN" dirty="0"/>
              <a:t>()</a:t>
            </a:r>
            <a:r>
              <a:rPr lang="zh-CN" altLang="zh-CN" dirty="0"/>
              <a:t>。消费者线程将调用</a:t>
            </a:r>
            <a:r>
              <a:rPr lang="en-US" altLang="zh-CN" dirty="0" err="1"/>
              <a:t>ReadFromCell</a:t>
            </a:r>
            <a:r>
              <a:rPr lang="en-US" altLang="zh-CN" dirty="0"/>
              <a:t>()</a:t>
            </a:r>
            <a:r>
              <a:rPr lang="zh-CN" altLang="zh-CN" dirty="0"/>
              <a:t>读取</a:t>
            </a:r>
            <a:r>
              <a:rPr lang="en-US" altLang="zh-CN" dirty="0" err="1"/>
              <a:t>cellContents</a:t>
            </a:r>
            <a:r>
              <a:rPr lang="zh-CN" altLang="zh-CN" dirty="0"/>
              <a:t>的内容并且显示出来，生产者进程将调用</a:t>
            </a:r>
            <a:r>
              <a:rPr lang="en-US" altLang="zh-CN" dirty="0" err="1"/>
              <a:t>WriteToCell</a:t>
            </a:r>
            <a:r>
              <a:rPr lang="en-US" altLang="zh-CN" dirty="0"/>
              <a:t>()</a:t>
            </a:r>
            <a:r>
              <a:rPr lang="zh-CN" altLang="zh-CN" dirty="0"/>
              <a:t>方法向</a:t>
            </a:r>
            <a:r>
              <a:rPr lang="en-US" altLang="zh-CN" dirty="0" err="1">
                <a:hlinkClick r:id="rId2" action="ppaction://hlinkfile"/>
              </a:rPr>
              <a:t>cellContents</a:t>
            </a:r>
            <a:r>
              <a:rPr lang="zh-CN" altLang="zh-CN" dirty="0">
                <a:hlinkClick r:id="rId2" action="ppaction://hlinkfile"/>
              </a:rPr>
              <a:t>写入数据，</a:t>
            </a:r>
            <a:r>
              <a:rPr lang="zh-CN" altLang="zh-CN" dirty="0" smtClean="0">
                <a:hlinkClick r:id="rId2" action="ppaction://hlinkfile"/>
              </a:rPr>
              <a:t>代码</a:t>
            </a:r>
            <a:r>
              <a:rPr lang="zh-CN" altLang="en-US" dirty="0" smtClean="0">
                <a:hlinkClick r:id="rId2" action="ppaction://hlinkfile"/>
              </a:rPr>
              <a:t>。</a:t>
            </a:r>
            <a:endParaRPr lang="en-US" altLang="zh-CN" dirty="0" smtClean="0"/>
          </a:p>
          <a:p>
            <a:pPr indent="446088">
              <a:lnSpc>
                <a:spcPct val="150000"/>
              </a:lnSpc>
            </a:pPr>
            <a:r>
              <a:rPr lang="zh-CN" altLang="zh-CN" dirty="0"/>
              <a:t>然后，定义生产者类</a:t>
            </a:r>
            <a:r>
              <a:rPr lang="en-US" altLang="zh-CN" dirty="0" err="1"/>
              <a:t>CellProd</a:t>
            </a:r>
            <a:r>
              <a:rPr lang="zh-CN" altLang="zh-CN" dirty="0"/>
              <a:t>和消费者类</a:t>
            </a:r>
            <a:r>
              <a:rPr lang="en-US" altLang="zh-CN" dirty="0" err="1"/>
              <a:t>CellCons</a:t>
            </a:r>
            <a:r>
              <a:rPr lang="zh-CN" altLang="zh-CN" dirty="0"/>
              <a:t>，它们都只有一个方法</a:t>
            </a:r>
            <a:r>
              <a:rPr lang="en-US" altLang="zh-CN" dirty="0" err="1"/>
              <a:t>ThreadRun</a:t>
            </a:r>
            <a:r>
              <a:rPr lang="en-US" altLang="zh-CN" dirty="0"/>
              <a:t>()</a:t>
            </a:r>
            <a:r>
              <a:rPr lang="zh-CN" altLang="zh-CN" dirty="0"/>
              <a:t>，以便在</a:t>
            </a:r>
            <a:r>
              <a:rPr lang="en-US" altLang="zh-CN" dirty="0"/>
              <a:t>Main()</a:t>
            </a:r>
            <a:r>
              <a:rPr lang="zh-CN" altLang="zh-CN" dirty="0"/>
              <a:t>函数中提供给线程的</a:t>
            </a:r>
            <a:r>
              <a:rPr lang="en-US" altLang="zh-CN" dirty="0" err="1"/>
              <a:t>ThreadStart</a:t>
            </a:r>
            <a:r>
              <a:rPr lang="zh-CN" altLang="zh-CN" dirty="0">
                <a:hlinkClick r:id="rId3" action="ppaction://hlinkfile"/>
              </a:rPr>
              <a:t>委托对象，作为线程的入口</a:t>
            </a:r>
            <a:r>
              <a:rPr lang="zh-CN" altLang="zh-CN" dirty="0" smtClean="0">
                <a:hlinkClick r:id="rId3" action="ppaction://hlinkfile"/>
              </a:rPr>
              <a:t>。</a:t>
            </a:r>
            <a:endParaRPr lang="zh-CN" altLang="zh-CN" dirty="0"/>
          </a:p>
        </p:txBody>
      </p:sp>
    </p:spTree>
    <p:extLst>
      <p:ext uri="{BB962C8B-B14F-4D97-AF65-F5344CB8AC3E}">
        <p14:creationId xmlns:p14="http://schemas.microsoft.com/office/powerpoint/2010/main" val="2652492574"/>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进程的主线程</a:t>
            </a:r>
          </a:p>
        </p:txBody>
      </p:sp>
      <p:sp>
        <p:nvSpPr>
          <p:cNvPr id="4" name="TextBox 3"/>
          <p:cNvSpPr txBox="1"/>
          <p:nvPr/>
        </p:nvSpPr>
        <p:spPr>
          <a:xfrm>
            <a:off x="1073888" y="1382233"/>
            <a:ext cx="9941442" cy="646331"/>
          </a:xfrm>
          <a:prstGeom prst="rect">
            <a:avLst/>
          </a:prstGeom>
          <a:noFill/>
        </p:spPr>
        <p:txBody>
          <a:bodyPr wrap="square" rtlCol="0">
            <a:spAutoFit/>
          </a:bodyPr>
          <a:lstStyle/>
          <a:p>
            <a:pPr indent="446088"/>
            <a:r>
              <a:rPr lang="zh-CN" altLang="zh-CN" dirty="0"/>
              <a:t>例如，在</a:t>
            </a:r>
            <a:r>
              <a:rPr lang="en-US" altLang="zh-CN" dirty="0"/>
              <a:t>VS 2015</a:t>
            </a:r>
            <a:r>
              <a:rPr lang="zh-CN" altLang="zh-CN" dirty="0"/>
              <a:t>中新建一个</a:t>
            </a:r>
            <a:r>
              <a:rPr lang="en-US" altLang="zh-CN" dirty="0"/>
              <a:t>Windows</a:t>
            </a:r>
            <a:r>
              <a:rPr lang="zh-CN" altLang="zh-CN" dirty="0"/>
              <a:t>窗体应用程序，打开“解决方案资源管理器”树型目录下的</a:t>
            </a:r>
            <a:r>
              <a:rPr lang="en-US" altLang="zh-CN" dirty="0" err="1"/>
              <a:t>Program.cs</a:t>
            </a:r>
            <a:r>
              <a:rPr lang="zh-CN" altLang="zh-CN" dirty="0"/>
              <a:t>文件，其代码如下</a:t>
            </a:r>
            <a:r>
              <a:rPr lang="zh-CN" altLang="zh-CN" dirty="0" smtClean="0"/>
              <a:t>：</a:t>
            </a:r>
            <a:endParaRPr lang="zh-CN" altLang="zh-CN" dirty="0"/>
          </a:p>
        </p:txBody>
      </p:sp>
      <p:sp>
        <p:nvSpPr>
          <p:cNvPr id="5" name="圆角矩形 4"/>
          <p:cNvSpPr/>
          <p:nvPr/>
        </p:nvSpPr>
        <p:spPr>
          <a:xfrm>
            <a:off x="1633869" y="2028564"/>
            <a:ext cx="8828567" cy="3388281"/>
          </a:xfrm>
          <a:prstGeom prst="roundRect">
            <a:avLst>
              <a:gd name="adj" fmla="val 4437"/>
            </a:avLst>
          </a:prstGeom>
          <a:solidFill>
            <a:srgbClr val="EDD0D0"/>
          </a:solidFill>
        </p:spPr>
        <p:txBody>
          <a:bodyPr wrap="square">
            <a:spAutoFit/>
          </a:bodyPr>
          <a:lstStyle/>
          <a:p>
            <a:r>
              <a:rPr lang="en-US" altLang="zh-CN" sz="1600" dirty="0"/>
              <a:t>static class Program</a:t>
            </a:r>
            <a:endParaRPr lang="zh-CN" altLang="zh-CN" sz="1600" dirty="0"/>
          </a:p>
          <a:p>
            <a:r>
              <a:rPr lang="en-US" altLang="zh-CN" sz="1600" dirty="0"/>
              <a:t>{</a:t>
            </a:r>
            <a:endParaRPr lang="zh-CN" altLang="zh-CN" sz="1600" dirty="0"/>
          </a:p>
          <a:p>
            <a:r>
              <a:rPr lang="en-US" altLang="zh-CN" sz="1600" dirty="0"/>
              <a:t>    /// &lt;summary&gt;</a:t>
            </a:r>
            <a:endParaRPr lang="zh-CN" altLang="zh-CN" sz="1600" dirty="0"/>
          </a:p>
          <a:p>
            <a:r>
              <a:rPr lang="en-US" altLang="zh-CN" sz="1600" dirty="0"/>
              <a:t>    /// </a:t>
            </a:r>
            <a:r>
              <a:rPr lang="zh-CN" altLang="zh-CN" sz="1600" dirty="0"/>
              <a:t>应用程序的主入口点</a:t>
            </a:r>
          </a:p>
          <a:p>
            <a:r>
              <a:rPr lang="en-US" altLang="zh-CN" sz="1600" dirty="0"/>
              <a:t>    /// &lt;/summary&gt;</a:t>
            </a:r>
            <a:endParaRPr lang="zh-CN" altLang="zh-CN" sz="1600" dirty="0"/>
          </a:p>
          <a:p>
            <a:r>
              <a:rPr lang="en-US" altLang="zh-CN" sz="1600" b="1" dirty="0"/>
              <a:t>    [</a:t>
            </a:r>
            <a:r>
              <a:rPr lang="en-US" altLang="zh-CN" sz="1600" b="1" dirty="0" err="1"/>
              <a:t>STAThread</a:t>
            </a:r>
            <a:r>
              <a:rPr lang="en-US" altLang="zh-CN" sz="1600" b="1" dirty="0"/>
              <a:t>]</a:t>
            </a:r>
            <a:endParaRPr lang="zh-CN" altLang="zh-CN" sz="1600" dirty="0"/>
          </a:p>
          <a:p>
            <a:r>
              <a:rPr lang="en-US" altLang="zh-CN" sz="1600" b="1" dirty="0"/>
              <a:t>    static void Main()</a:t>
            </a:r>
            <a:endParaRPr lang="zh-CN" altLang="zh-CN" sz="1600" dirty="0"/>
          </a:p>
          <a:p>
            <a:r>
              <a:rPr lang="en-US" altLang="zh-CN" sz="1600" dirty="0"/>
              <a:t>    {</a:t>
            </a:r>
            <a:endParaRPr lang="zh-CN" altLang="zh-CN" sz="1600" dirty="0"/>
          </a:p>
          <a:p>
            <a:r>
              <a:rPr lang="en-US" altLang="zh-CN" sz="1600" dirty="0"/>
              <a:t>        </a:t>
            </a:r>
            <a:r>
              <a:rPr lang="en-US" altLang="zh-CN" sz="1600" dirty="0" err="1"/>
              <a:t>Application.EnableVisualStyles</a:t>
            </a:r>
            <a:r>
              <a:rPr lang="en-US" altLang="zh-CN" sz="1600" dirty="0"/>
              <a:t>();</a:t>
            </a:r>
            <a:endParaRPr lang="zh-CN" altLang="zh-CN" sz="1600" dirty="0"/>
          </a:p>
          <a:p>
            <a:r>
              <a:rPr lang="en-US" altLang="zh-CN" sz="1600" dirty="0"/>
              <a:t>        </a:t>
            </a:r>
            <a:r>
              <a:rPr lang="en-US" altLang="zh-CN" sz="1600" dirty="0" err="1"/>
              <a:t>Application.SetCompatibleTextRenderingDefault</a:t>
            </a:r>
            <a:r>
              <a:rPr lang="en-US" altLang="zh-CN" sz="1600" dirty="0"/>
              <a:t>(false);</a:t>
            </a:r>
            <a:endParaRPr lang="zh-CN" altLang="zh-CN" sz="1600" dirty="0"/>
          </a:p>
          <a:p>
            <a:r>
              <a:rPr lang="en-US" altLang="zh-CN" sz="1600" dirty="0"/>
              <a:t>        </a:t>
            </a:r>
            <a:r>
              <a:rPr lang="en-US" altLang="zh-CN" sz="1600" dirty="0" err="1"/>
              <a:t>Application.</a:t>
            </a:r>
            <a:r>
              <a:rPr lang="en-US" altLang="zh-CN" sz="1600" b="1" dirty="0" err="1"/>
              <a:t>Run</a:t>
            </a:r>
            <a:r>
              <a:rPr lang="en-US" altLang="zh-CN" sz="1600" dirty="0"/>
              <a:t>(new Form1());</a:t>
            </a:r>
            <a:endParaRPr lang="zh-CN" altLang="zh-CN" sz="1600" dirty="0"/>
          </a:p>
          <a:p>
            <a:r>
              <a:rPr lang="en-US" altLang="zh-CN" sz="1600" dirty="0"/>
              <a:t>    }</a:t>
            </a:r>
            <a:endParaRPr lang="zh-CN" altLang="zh-CN" sz="1600" dirty="0"/>
          </a:p>
          <a:p>
            <a:r>
              <a:rPr lang="en-US" altLang="zh-CN" sz="1600" dirty="0" smtClean="0"/>
              <a:t>}</a:t>
            </a:r>
          </a:p>
        </p:txBody>
      </p:sp>
    </p:spTree>
    <p:extLst>
      <p:ext uri="{BB962C8B-B14F-4D97-AF65-F5344CB8AC3E}">
        <p14:creationId xmlns:p14="http://schemas.microsoft.com/office/powerpoint/2010/main" val="2167037507"/>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线程监视器</a:t>
            </a:r>
          </a:p>
        </p:txBody>
      </p:sp>
      <p:sp>
        <p:nvSpPr>
          <p:cNvPr id="3" name="TextBox 2"/>
          <p:cNvSpPr txBox="1"/>
          <p:nvPr/>
        </p:nvSpPr>
        <p:spPr>
          <a:xfrm>
            <a:off x="1063256" y="1467293"/>
            <a:ext cx="10047767" cy="923330"/>
          </a:xfrm>
          <a:prstGeom prst="rect">
            <a:avLst/>
          </a:prstGeom>
          <a:noFill/>
        </p:spPr>
        <p:txBody>
          <a:bodyPr wrap="square" rtlCol="0">
            <a:spAutoFit/>
          </a:bodyPr>
          <a:lstStyle/>
          <a:p>
            <a:pPr indent="446088"/>
            <a:r>
              <a:rPr lang="zh-CN" altLang="zh-CN" dirty="0"/>
              <a:t>最后，在</a:t>
            </a:r>
            <a:r>
              <a:rPr lang="en-US" altLang="zh-CN" dirty="0"/>
              <a:t>Main()</a:t>
            </a:r>
            <a:r>
              <a:rPr lang="zh-CN" altLang="zh-CN" dirty="0"/>
              <a:t>方法中创建两个线程，分别作为生产者和消费者，使用</a:t>
            </a:r>
            <a:r>
              <a:rPr lang="en-US" altLang="zh-CN" dirty="0" err="1"/>
              <a:t>CellProd</a:t>
            </a:r>
            <a:r>
              <a:rPr lang="en-US" altLang="zh-CN" dirty="0"/>
              <a:t>. </a:t>
            </a:r>
            <a:r>
              <a:rPr lang="en-US" altLang="zh-CN" dirty="0" err="1"/>
              <a:t>ThreadRun</a:t>
            </a:r>
            <a:r>
              <a:rPr lang="en-US" altLang="zh-CN" dirty="0"/>
              <a:t>()</a:t>
            </a:r>
            <a:r>
              <a:rPr lang="zh-CN" altLang="zh-CN" dirty="0"/>
              <a:t>方法和</a:t>
            </a:r>
            <a:r>
              <a:rPr lang="en-US" altLang="zh-CN" dirty="0" err="1"/>
              <a:t>CellCons.ThreadRun</a:t>
            </a:r>
            <a:r>
              <a:rPr lang="en-US" altLang="zh-CN" dirty="0"/>
              <a:t>()</a:t>
            </a:r>
            <a:r>
              <a:rPr lang="zh-CN" altLang="zh-CN" dirty="0"/>
              <a:t>方法对</a:t>
            </a:r>
            <a:r>
              <a:rPr lang="zh-CN" altLang="zh-CN" dirty="0">
                <a:hlinkClick r:id="rId2" action="ppaction://hlinkfile"/>
              </a:rPr>
              <a:t>同一个</a:t>
            </a:r>
            <a:r>
              <a:rPr lang="en-US" altLang="zh-CN" dirty="0">
                <a:hlinkClick r:id="rId2" action="ppaction://hlinkfile"/>
              </a:rPr>
              <a:t>Cell</a:t>
            </a:r>
            <a:r>
              <a:rPr lang="zh-CN" altLang="zh-CN" dirty="0">
                <a:hlinkClick r:id="rId2" action="ppaction://hlinkfile"/>
              </a:rPr>
              <a:t>对象进行操作</a:t>
            </a:r>
            <a:r>
              <a:rPr lang="zh-CN" altLang="zh-CN" dirty="0" smtClean="0">
                <a:hlinkClick r:id="rId2" action="ppaction://hlinkfile"/>
              </a:rPr>
              <a:t>。</a:t>
            </a:r>
            <a:endParaRPr lang="en-US" altLang="zh-CN" dirty="0" smtClean="0"/>
          </a:p>
          <a:p>
            <a:pPr indent="446088"/>
            <a:r>
              <a:rPr lang="zh-CN" altLang="zh-CN" dirty="0"/>
              <a:t>程序的执行结果如下所示</a:t>
            </a:r>
            <a:r>
              <a:rPr lang="zh-CN" altLang="zh-CN" dirty="0" smtClean="0"/>
              <a:t>：</a:t>
            </a:r>
            <a:endParaRPr lang="zh-CN" altLang="zh-CN" dirty="0"/>
          </a:p>
        </p:txBody>
      </p:sp>
      <p:sp>
        <p:nvSpPr>
          <p:cNvPr id="4" name="TextBox 3"/>
          <p:cNvSpPr txBox="1"/>
          <p:nvPr/>
        </p:nvSpPr>
        <p:spPr>
          <a:xfrm>
            <a:off x="1637414" y="2412037"/>
            <a:ext cx="8750595" cy="2945368"/>
          </a:xfrm>
          <a:prstGeom prst="roundRect">
            <a:avLst>
              <a:gd name="adj" fmla="val 6259"/>
            </a:avLst>
          </a:prstGeom>
          <a:solidFill>
            <a:srgbClr val="EDD0D0"/>
          </a:solidFill>
        </p:spPr>
        <p:txBody>
          <a:bodyPr wrap="square" rtlCol="0">
            <a:spAutoFit/>
          </a:bodyPr>
          <a:lstStyle/>
          <a:p>
            <a:r>
              <a:rPr lang="en-US" altLang="zh-CN" dirty="0"/>
              <a:t>Produce: 1</a:t>
            </a:r>
            <a:endParaRPr lang="zh-CN" altLang="zh-CN" dirty="0"/>
          </a:p>
          <a:p>
            <a:r>
              <a:rPr lang="en-US" altLang="zh-CN" dirty="0"/>
              <a:t>Consume: 1</a:t>
            </a:r>
            <a:endParaRPr lang="zh-CN" altLang="zh-CN" dirty="0"/>
          </a:p>
          <a:p>
            <a:r>
              <a:rPr lang="en-US" altLang="zh-CN" dirty="0"/>
              <a:t> </a:t>
            </a:r>
            <a:endParaRPr lang="zh-CN" altLang="zh-CN" dirty="0"/>
          </a:p>
          <a:p>
            <a:r>
              <a:rPr lang="en-US" altLang="zh-CN" dirty="0"/>
              <a:t>Produce: 2</a:t>
            </a:r>
            <a:endParaRPr lang="zh-CN" altLang="zh-CN" dirty="0"/>
          </a:p>
          <a:p>
            <a:r>
              <a:rPr lang="en-US" altLang="zh-CN" dirty="0"/>
              <a:t>Consume: 2</a:t>
            </a:r>
            <a:endParaRPr lang="zh-CN" altLang="zh-CN" dirty="0"/>
          </a:p>
          <a:p>
            <a:r>
              <a:rPr lang="en-US" altLang="zh-CN" dirty="0"/>
              <a:t>Produce: 3</a:t>
            </a:r>
            <a:endParaRPr lang="zh-CN" altLang="zh-CN" dirty="0"/>
          </a:p>
          <a:p>
            <a:r>
              <a:rPr lang="en-US" altLang="zh-CN" dirty="0"/>
              <a:t>Consume: 3</a:t>
            </a:r>
            <a:endParaRPr lang="zh-CN" altLang="zh-CN" dirty="0"/>
          </a:p>
          <a:p>
            <a:r>
              <a:rPr lang="en-US" altLang="zh-CN" dirty="0"/>
              <a:t>…</a:t>
            </a:r>
            <a:endParaRPr lang="zh-CN" altLang="zh-CN" dirty="0"/>
          </a:p>
          <a:p>
            <a:r>
              <a:rPr lang="en-US" altLang="zh-CN" dirty="0"/>
              <a:t>Produce: 20</a:t>
            </a:r>
            <a:endParaRPr lang="zh-CN" altLang="zh-CN" dirty="0"/>
          </a:p>
          <a:p>
            <a:r>
              <a:rPr lang="en-US" altLang="zh-CN" dirty="0"/>
              <a:t>Consume: </a:t>
            </a:r>
            <a:r>
              <a:rPr lang="en-US" altLang="zh-CN" dirty="0" smtClean="0"/>
              <a:t>20</a:t>
            </a:r>
          </a:p>
        </p:txBody>
      </p:sp>
    </p:spTree>
    <p:extLst>
      <p:ext uri="{BB962C8B-B14F-4D97-AF65-F5344CB8AC3E}">
        <p14:creationId xmlns:p14="http://schemas.microsoft.com/office/powerpoint/2010/main" val="99512519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4904667" y="3397963"/>
            <a:ext cx="2623177" cy="482919"/>
          </a:xfrm>
          <a:prstGeom prst="rect">
            <a:avLst/>
          </a:prstGeom>
        </p:spPr>
        <p:txBody>
          <a:bodyPr wrap="square" lIns="144000" tIns="0" rIns="144000" bIns="0">
            <a:noAutofit/>
          </a:bodyPr>
          <a:lstStyle/>
          <a:p>
            <a:r>
              <a:rPr lang="zh-CN" altLang="zh-CN" sz="2800" b="1" dirty="0"/>
              <a:t>线程间的通信</a:t>
            </a:r>
          </a:p>
        </p:txBody>
      </p:sp>
    </p:spTree>
    <p:extLst>
      <p:ext uri="{BB962C8B-B14F-4D97-AF65-F5344CB8AC3E}">
        <p14:creationId xmlns:p14="http://schemas.microsoft.com/office/powerpoint/2010/main" val="97397545"/>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线程间的通信</a:t>
            </a:r>
          </a:p>
        </p:txBody>
      </p:sp>
      <p:sp>
        <p:nvSpPr>
          <p:cNvPr id="3" name="TextBox 2"/>
          <p:cNvSpPr txBox="1"/>
          <p:nvPr/>
        </p:nvSpPr>
        <p:spPr>
          <a:xfrm>
            <a:off x="1095153" y="1297172"/>
            <a:ext cx="9803219" cy="4662815"/>
          </a:xfrm>
          <a:prstGeom prst="rect">
            <a:avLst/>
          </a:prstGeom>
          <a:noFill/>
        </p:spPr>
        <p:txBody>
          <a:bodyPr wrap="square" rtlCol="0">
            <a:spAutoFit/>
          </a:bodyPr>
          <a:lstStyle/>
          <a:p>
            <a:pPr indent="446088">
              <a:lnSpc>
                <a:spcPct val="150000"/>
              </a:lnSpc>
            </a:pPr>
            <a:r>
              <a:rPr lang="zh-CN" altLang="zh-CN" dirty="0"/>
              <a:t>线程之间通信的两个基本问题是同步和互斥。</a:t>
            </a:r>
          </a:p>
          <a:p>
            <a:pPr indent="446088">
              <a:lnSpc>
                <a:spcPct val="150000"/>
              </a:lnSpc>
            </a:pPr>
            <a:r>
              <a:rPr lang="zh-CN" altLang="en-US" dirty="0" smtClean="0">
                <a:sym typeface="Wingdings"/>
              </a:rPr>
              <a:t> </a:t>
            </a:r>
            <a:r>
              <a:rPr lang="zh-CN" altLang="zh-CN" b="1" dirty="0" smtClean="0"/>
              <a:t>线程</a:t>
            </a:r>
            <a:r>
              <a:rPr lang="zh-CN" altLang="zh-CN" b="1" dirty="0"/>
              <a:t>同步</a:t>
            </a:r>
          </a:p>
          <a:p>
            <a:pPr indent="446088">
              <a:lnSpc>
                <a:spcPct val="150000"/>
              </a:lnSpc>
            </a:pPr>
            <a:r>
              <a:rPr lang="zh-CN" altLang="zh-CN" dirty="0"/>
              <a:t>一个线程的执行依赖另一个线程的消息，当它没有得到消息前应等待，直到消息到达后才被唤醒。</a:t>
            </a:r>
          </a:p>
          <a:p>
            <a:pPr indent="446088">
              <a:lnSpc>
                <a:spcPct val="150000"/>
              </a:lnSpc>
            </a:pPr>
            <a:r>
              <a:rPr lang="zh-CN" altLang="en-US" dirty="0">
                <a:sym typeface="Wingdings"/>
              </a:rPr>
              <a:t> </a:t>
            </a:r>
            <a:r>
              <a:rPr lang="zh-CN" altLang="zh-CN" b="1" dirty="0" smtClean="0"/>
              <a:t>线程</a:t>
            </a:r>
            <a:r>
              <a:rPr lang="zh-CN" altLang="zh-CN" b="1" dirty="0"/>
              <a:t>互斥</a:t>
            </a:r>
          </a:p>
          <a:p>
            <a:pPr indent="446088">
              <a:lnSpc>
                <a:spcPct val="150000"/>
              </a:lnSpc>
            </a:pPr>
            <a:r>
              <a:rPr lang="zh-CN" altLang="zh-CN" dirty="0"/>
              <a:t>互斥是指对于共享的操作系统资源，在各线程访问时的排它性。当有若干个线程都要使用某一共享资源时，任何时刻该资源最多只允许一个线程使用，其他要使用该资源的线程必须等待，直到占用资源的线程释放该资源</a:t>
            </a:r>
            <a:r>
              <a:rPr lang="zh-CN" altLang="zh-CN" dirty="0" smtClean="0"/>
              <a:t>。</a:t>
            </a:r>
            <a:endParaRPr lang="en-US" altLang="zh-CN" dirty="0" smtClean="0"/>
          </a:p>
          <a:p>
            <a:pPr indent="446088">
              <a:lnSpc>
                <a:spcPct val="150000"/>
              </a:lnSpc>
            </a:pPr>
            <a:r>
              <a:rPr lang="zh-CN" altLang="zh-CN" dirty="0"/>
              <a:t>线程互斥是一种特殊的线程同步。实际上，互斥和同步对应着线程间通信发生的两种情况：</a:t>
            </a:r>
          </a:p>
          <a:p>
            <a:pPr indent="446088">
              <a:lnSpc>
                <a:spcPct val="150000"/>
              </a:lnSpc>
            </a:pPr>
            <a:r>
              <a:rPr lang="zh-CN" altLang="zh-CN" dirty="0"/>
              <a:t>（</a:t>
            </a:r>
            <a:r>
              <a:rPr lang="en-US" altLang="zh-CN" dirty="0"/>
              <a:t>1</a:t>
            </a:r>
            <a:r>
              <a:rPr lang="zh-CN" altLang="zh-CN" dirty="0"/>
              <a:t>）当有多个线程访问共享资源而不使资源被破坏时。</a:t>
            </a:r>
          </a:p>
          <a:p>
            <a:pPr indent="446088">
              <a:lnSpc>
                <a:spcPct val="150000"/>
              </a:lnSpc>
            </a:pPr>
            <a:r>
              <a:rPr lang="zh-CN" altLang="zh-CN" dirty="0"/>
              <a:t>（</a:t>
            </a:r>
            <a:r>
              <a:rPr lang="en-US" altLang="zh-CN" dirty="0"/>
              <a:t>2</a:t>
            </a:r>
            <a:r>
              <a:rPr lang="zh-CN" altLang="zh-CN" dirty="0"/>
              <a:t>）当一个线程需要将某个已经完成的任务情况通知另外一个或多个线程时</a:t>
            </a:r>
            <a:r>
              <a:rPr lang="zh-CN" altLang="zh-CN" dirty="0" smtClean="0"/>
              <a:t>。</a:t>
            </a:r>
            <a:endParaRPr lang="zh-CN" altLang="zh-CN" dirty="0"/>
          </a:p>
        </p:txBody>
      </p:sp>
    </p:spTree>
    <p:extLst>
      <p:ext uri="{BB962C8B-B14F-4D97-AF65-F5344CB8AC3E}">
        <p14:creationId xmlns:p14="http://schemas.microsoft.com/office/powerpoint/2010/main" val="868518039"/>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线程间的通信</a:t>
            </a:r>
          </a:p>
        </p:txBody>
      </p:sp>
      <p:sp>
        <p:nvSpPr>
          <p:cNvPr id="3" name="TextBox 2"/>
          <p:cNvSpPr txBox="1"/>
          <p:nvPr/>
        </p:nvSpPr>
        <p:spPr>
          <a:xfrm>
            <a:off x="914399" y="1265273"/>
            <a:ext cx="10185991" cy="1754326"/>
          </a:xfrm>
          <a:prstGeom prst="rect">
            <a:avLst/>
          </a:prstGeom>
          <a:noFill/>
        </p:spPr>
        <p:txBody>
          <a:bodyPr wrap="square" rtlCol="0">
            <a:spAutoFit/>
          </a:bodyPr>
          <a:lstStyle/>
          <a:p>
            <a:pPr indent="446088">
              <a:lnSpc>
                <a:spcPct val="150000"/>
              </a:lnSpc>
            </a:pPr>
            <a:r>
              <a:rPr lang="zh-CN" altLang="zh-CN" dirty="0"/>
              <a:t>【例</a:t>
            </a:r>
            <a:r>
              <a:rPr lang="en-US" altLang="zh-CN" b="1" dirty="0"/>
              <a:t>6.8</a:t>
            </a:r>
            <a:r>
              <a:rPr lang="zh-CN" altLang="zh-CN" dirty="0"/>
              <a:t>】 设计一个程序演示线程间的通信。</a:t>
            </a:r>
          </a:p>
          <a:p>
            <a:pPr indent="446088">
              <a:lnSpc>
                <a:spcPct val="150000"/>
              </a:lnSpc>
            </a:pPr>
            <a:r>
              <a:rPr lang="zh-CN" altLang="zh-CN" dirty="0"/>
              <a:t>设计步骤：</a:t>
            </a:r>
          </a:p>
          <a:p>
            <a:pPr indent="446088">
              <a:lnSpc>
                <a:spcPct val="150000"/>
              </a:lnSpc>
            </a:pPr>
            <a:r>
              <a:rPr lang="zh-CN" altLang="zh-CN" b="1" dirty="0"/>
              <a:t>（</a:t>
            </a:r>
            <a:r>
              <a:rPr lang="en-US" altLang="zh-CN" b="1" dirty="0"/>
              <a:t>1</a:t>
            </a:r>
            <a:r>
              <a:rPr lang="zh-CN" altLang="zh-CN" b="1" dirty="0"/>
              <a:t>）新建控制台应用程序，命名为“</a:t>
            </a:r>
            <a:r>
              <a:rPr lang="en-US" altLang="zh-CN" b="1" dirty="0"/>
              <a:t>Ex6_8</a:t>
            </a:r>
            <a:r>
              <a:rPr lang="zh-CN" altLang="zh-CN" b="1" dirty="0"/>
              <a:t>”。</a:t>
            </a:r>
          </a:p>
          <a:p>
            <a:pPr indent="446088">
              <a:lnSpc>
                <a:spcPct val="150000"/>
              </a:lnSpc>
            </a:pPr>
            <a:r>
              <a:rPr lang="zh-CN" altLang="zh-CN" b="1" dirty="0"/>
              <a:t>（</a:t>
            </a:r>
            <a:r>
              <a:rPr lang="en-US" altLang="zh-CN" b="1" dirty="0"/>
              <a:t>2</a:t>
            </a:r>
            <a:r>
              <a:rPr lang="zh-CN" altLang="zh-CN" b="1" dirty="0"/>
              <a:t>）添加命名空间：</a:t>
            </a:r>
          </a:p>
        </p:txBody>
      </p:sp>
      <p:sp>
        <p:nvSpPr>
          <p:cNvPr id="4" name="TextBox 3"/>
          <p:cNvSpPr txBox="1"/>
          <p:nvPr/>
        </p:nvSpPr>
        <p:spPr>
          <a:xfrm>
            <a:off x="1499191" y="3029152"/>
            <a:ext cx="9292856" cy="408623"/>
          </a:xfrm>
          <a:prstGeom prst="roundRect">
            <a:avLst/>
          </a:prstGeom>
          <a:solidFill>
            <a:srgbClr val="EDD0D0"/>
          </a:solidFill>
        </p:spPr>
        <p:txBody>
          <a:bodyPr wrap="square" rtlCol="0">
            <a:spAutoFit/>
          </a:bodyPr>
          <a:lstStyle/>
          <a:p>
            <a:r>
              <a:rPr lang="en-US" altLang="zh-CN" dirty="0"/>
              <a:t>using </a:t>
            </a:r>
            <a:r>
              <a:rPr lang="en-US" altLang="zh-CN" dirty="0" err="1"/>
              <a:t>System.Threading</a:t>
            </a:r>
            <a:r>
              <a:rPr lang="en-US" altLang="zh-CN" dirty="0" smtClean="0"/>
              <a:t>;</a:t>
            </a:r>
            <a:endParaRPr lang="zh-CN" altLang="zh-CN" dirty="0"/>
          </a:p>
        </p:txBody>
      </p:sp>
      <p:sp>
        <p:nvSpPr>
          <p:cNvPr id="5" name="矩形 4"/>
          <p:cNvSpPr/>
          <p:nvPr/>
        </p:nvSpPr>
        <p:spPr>
          <a:xfrm>
            <a:off x="1360969" y="3545509"/>
            <a:ext cx="3031599" cy="369332"/>
          </a:xfrm>
          <a:prstGeom prst="rect">
            <a:avLst/>
          </a:prstGeom>
        </p:spPr>
        <p:txBody>
          <a:bodyPr wrap="none">
            <a:spAutoFit/>
          </a:bodyPr>
          <a:lstStyle/>
          <a:p>
            <a:r>
              <a:rPr lang="zh-CN" altLang="zh-CN" b="1" dirty="0"/>
              <a:t>（</a:t>
            </a:r>
            <a:r>
              <a:rPr lang="en-US" altLang="zh-CN" b="1" dirty="0"/>
              <a:t>3</a:t>
            </a:r>
            <a:r>
              <a:rPr lang="zh-CN" altLang="zh-CN" b="1" dirty="0"/>
              <a:t>）</a:t>
            </a:r>
            <a:r>
              <a:rPr lang="zh-CN" altLang="zh-CN" b="1" dirty="0">
                <a:hlinkClick r:id="rId2" action="ppaction://hlinkfile"/>
              </a:rPr>
              <a:t>添加学生类</a:t>
            </a:r>
            <a:r>
              <a:rPr lang="en-US" altLang="zh-CN" b="1" dirty="0" smtClean="0">
                <a:hlinkClick r:id="rId2" action="ppaction://hlinkfile"/>
              </a:rPr>
              <a:t>Student</a:t>
            </a:r>
            <a:r>
              <a:rPr lang="zh-CN" altLang="en-US" b="1" dirty="0" smtClean="0">
                <a:hlinkClick r:id="rId2" action="ppaction://hlinkfile"/>
              </a:rPr>
              <a:t>。</a:t>
            </a:r>
            <a:endParaRPr lang="zh-CN" altLang="zh-CN" b="1" dirty="0"/>
          </a:p>
        </p:txBody>
      </p:sp>
    </p:spTree>
    <p:extLst>
      <p:ext uri="{BB962C8B-B14F-4D97-AF65-F5344CB8AC3E}">
        <p14:creationId xmlns:p14="http://schemas.microsoft.com/office/powerpoint/2010/main" val="1474496311"/>
      </p:ext>
    </p:extLst>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线程间的通信</a:t>
            </a:r>
          </a:p>
        </p:txBody>
      </p:sp>
      <p:sp>
        <p:nvSpPr>
          <p:cNvPr id="3" name="矩形 2"/>
          <p:cNvSpPr/>
          <p:nvPr/>
        </p:nvSpPr>
        <p:spPr>
          <a:xfrm>
            <a:off x="1252452" y="1351739"/>
            <a:ext cx="3775393" cy="369332"/>
          </a:xfrm>
          <a:prstGeom prst="rect">
            <a:avLst/>
          </a:prstGeom>
        </p:spPr>
        <p:txBody>
          <a:bodyPr wrap="none">
            <a:spAutoFit/>
          </a:bodyPr>
          <a:lstStyle/>
          <a:p>
            <a:r>
              <a:rPr lang="zh-CN" altLang="zh-CN" dirty="0"/>
              <a:t>添加线程</a:t>
            </a:r>
            <a:r>
              <a:rPr lang="en-US" altLang="zh-CN" dirty="0"/>
              <a:t>1</a:t>
            </a:r>
            <a:r>
              <a:rPr lang="zh-CN" altLang="zh-CN" dirty="0"/>
              <a:t>类，用于添加学生信息：</a:t>
            </a:r>
          </a:p>
        </p:txBody>
      </p:sp>
      <p:sp>
        <p:nvSpPr>
          <p:cNvPr id="4" name="TextBox 3"/>
          <p:cNvSpPr txBox="1"/>
          <p:nvPr/>
        </p:nvSpPr>
        <p:spPr>
          <a:xfrm>
            <a:off x="1382233" y="1721071"/>
            <a:ext cx="9388548" cy="4454962"/>
          </a:xfrm>
          <a:prstGeom prst="roundRect">
            <a:avLst>
              <a:gd name="adj" fmla="val 3657"/>
            </a:avLst>
          </a:prstGeom>
          <a:solidFill>
            <a:srgbClr val="EDD0D0"/>
          </a:solidFill>
        </p:spPr>
        <p:txBody>
          <a:bodyPr wrap="square" rtlCol="0">
            <a:spAutoFit/>
          </a:bodyPr>
          <a:lstStyle/>
          <a:p>
            <a:r>
              <a:rPr lang="en-US" altLang="zh-CN" sz="1600" dirty="0"/>
              <a:t>public class Thread1</a:t>
            </a:r>
            <a:endParaRPr lang="zh-CN" altLang="zh-CN" sz="1600" dirty="0"/>
          </a:p>
          <a:p>
            <a:r>
              <a:rPr lang="en-US" altLang="zh-CN" sz="1600" dirty="0"/>
              <a:t>{</a:t>
            </a:r>
            <a:endParaRPr lang="zh-CN" altLang="zh-CN" sz="1600" dirty="0"/>
          </a:p>
          <a:p>
            <a:r>
              <a:rPr lang="en-US" altLang="zh-CN" sz="1600" dirty="0"/>
              <a:t>    private Student </a:t>
            </a:r>
            <a:r>
              <a:rPr lang="en-US" altLang="zh-CN" sz="1600" dirty="0" err="1"/>
              <a:t>student</a:t>
            </a:r>
            <a:r>
              <a:rPr lang="en-US" altLang="zh-CN" sz="1600" dirty="0"/>
              <a:t>;</a:t>
            </a:r>
            <a:endParaRPr lang="zh-CN" altLang="zh-CN" sz="1600" dirty="0"/>
          </a:p>
          <a:p>
            <a:r>
              <a:rPr lang="en-US" altLang="zh-CN" sz="1600" dirty="0"/>
              <a:t>    public Thread1(Student student)</a:t>
            </a:r>
            <a:endParaRPr lang="zh-CN" altLang="zh-CN" sz="1600" dirty="0"/>
          </a:p>
          <a:p>
            <a:r>
              <a:rPr lang="en-US" altLang="zh-CN" sz="1600" dirty="0"/>
              <a:t>    {</a:t>
            </a:r>
            <a:endParaRPr lang="zh-CN" altLang="zh-CN" sz="1600" dirty="0"/>
          </a:p>
          <a:p>
            <a:r>
              <a:rPr lang="en-US" altLang="zh-CN" sz="1600" dirty="0"/>
              <a:t>        </a:t>
            </a:r>
            <a:r>
              <a:rPr lang="en-US" altLang="zh-CN" sz="1600" dirty="0" err="1"/>
              <a:t>this.student</a:t>
            </a:r>
            <a:r>
              <a:rPr lang="en-US" altLang="zh-CN" sz="1600" dirty="0"/>
              <a:t> = student;</a:t>
            </a:r>
            <a:endParaRPr lang="zh-CN" altLang="zh-CN" sz="1600" dirty="0"/>
          </a:p>
          <a:p>
            <a:r>
              <a:rPr lang="en-US" altLang="zh-CN" sz="1600" dirty="0"/>
              <a:t>    }</a:t>
            </a:r>
            <a:endParaRPr lang="zh-CN" altLang="zh-CN" sz="1600" dirty="0"/>
          </a:p>
          <a:p>
            <a:r>
              <a:rPr lang="en-US" altLang="zh-CN" sz="1600" dirty="0"/>
              <a:t>    public void run()</a:t>
            </a:r>
            <a:endParaRPr lang="zh-CN" altLang="zh-CN" sz="1600" dirty="0"/>
          </a:p>
          <a:p>
            <a:r>
              <a:rPr lang="en-US" altLang="zh-CN" sz="1600" dirty="0"/>
              <a:t>    {</a:t>
            </a:r>
            <a:endParaRPr lang="zh-CN" altLang="zh-CN" sz="1600" dirty="0"/>
          </a:p>
          <a:p>
            <a:r>
              <a:rPr lang="en-US" altLang="zh-CN" sz="1600" dirty="0"/>
              <a:t>        </a:t>
            </a:r>
            <a:r>
              <a:rPr lang="en-US" altLang="zh-CN" sz="1600" dirty="0" err="1"/>
              <a:t>int</a:t>
            </a:r>
            <a:r>
              <a:rPr lang="en-US" altLang="zh-CN" sz="1600" dirty="0"/>
              <a:t> i = 0;</a:t>
            </a:r>
            <a:endParaRPr lang="zh-CN" altLang="zh-CN" sz="1600" dirty="0"/>
          </a:p>
          <a:p>
            <a:r>
              <a:rPr lang="en-US" altLang="zh-CN" sz="1600" dirty="0"/>
              <a:t>        while (true)</a:t>
            </a:r>
            <a:endParaRPr lang="zh-CN" altLang="zh-CN" sz="1600" dirty="0"/>
          </a:p>
          <a:p>
            <a:r>
              <a:rPr lang="en-US" altLang="zh-CN" sz="1600" dirty="0"/>
              <a:t>        {</a:t>
            </a:r>
            <a:endParaRPr lang="zh-CN" altLang="zh-CN" sz="1600" dirty="0"/>
          </a:p>
          <a:p>
            <a:r>
              <a:rPr lang="en-US" altLang="zh-CN" sz="1600" dirty="0"/>
              <a:t>            i++;</a:t>
            </a:r>
            <a:endParaRPr lang="zh-CN" altLang="zh-CN" sz="1600" dirty="0"/>
          </a:p>
          <a:p>
            <a:r>
              <a:rPr lang="en-US" altLang="zh-CN" sz="1600" dirty="0"/>
              <a:t>            </a:t>
            </a:r>
            <a:r>
              <a:rPr lang="en-US" altLang="zh-CN" sz="1600" dirty="0" err="1"/>
              <a:t>student.Add</a:t>
            </a:r>
            <a:r>
              <a:rPr lang="en-US" altLang="zh-CN" sz="1600" dirty="0"/>
              <a:t>("</a:t>
            </a:r>
            <a:r>
              <a:rPr lang="zh-CN" altLang="zh-CN" sz="1600" dirty="0"/>
              <a:t>学生</a:t>
            </a:r>
            <a:r>
              <a:rPr lang="en-US" altLang="zh-CN" sz="1600" dirty="0"/>
              <a:t>" + </a:t>
            </a:r>
            <a:r>
              <a:rPr lang="en-US" altLang="zh-CN" sz="1600" dirty="0" err="1"/>
              <a:t>i.ToString</a:t>
            </a:r>
            <a:r>
              <a:rPr lang="en-US" altLang="zh-CN" sz="1600" dirty="0"/>
              <a:t>(), "17110" + </a:t>
            </a:r>
            <a:r>
              <a:rPr lang="en-US" altLang="zh-CN" sz="1600" dirty="0" err="1"/>
              <a:t>i.ToString</a:t>
            </a:r>
            <a:r>
              <a:rPr lang="en-US" altLang="zh-CN" sz="1600" dirty="0"/>
              <a:t>());</a:t>
            </a:r>
            <a:endParaRPr lang="zh-CN" altLang="zh-CN" sz="1600" dirty="0"/>
          </a:p>
          <a:p>
            <a:r>
              <a:rPr lang="en-US" altLang="zh-CN" sz="1600" dirty="0"/>
              <a:t>        }</a:t>
            </a:r>
            <a:endParaRPr lang="zh-CN" altLang="zh-CN" sz="1600" dirty="0"/>
          </a:p>
          <a:p>
            <a:r>
              <a:rPr lang="en-US" altLang="zh-CN" sz="1600" dirty="0"/>
              <a:t>    }</a:t>
            </a:r>
            <a:endParaRPr lang="zh-CN" altLang="zh-CN" sz="1600" dirty="0"/>
          </a:p>
          <a:p>
            <a:r>
              <a:rPr lang="en-US" altLang="zh-CN" sz="1600" dirty="0" smtClean="0"/>
              <a:t>}</a:t>
            </a:r>
          </a:p>
        </p:txBody>
      </p:sp>
    </p:spTree>
    <p:extLst>
      <p:ext uri="{BB962C8B-B14F-4D97-AF65-F5344CB8AC3E}">
        <p14:creationId xmlns:p14="http://schemas.microsoft.com/office/powerpoint/2010/main" val="262947766"/>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线程间的通信</a:t>
            </a:r>
          </a:p>
        </p:txBody>
      </p:sp>
      <p:sp>
        <p:nvSpPr>
          <p:cNvPr id="3" name="矩形 2"/>
          <p:cNvSpPr/>
          <p:nvPr/>
        </p:nvSpPr>
        <p:spPr>
          <a:xfrm>
            <a:off x="1316247" y="1224148"/>
            <a:ext cx="3775393" cy="369332"/>
          </a:xfrm>
          <a:prstGeom prst="rect">
            <a:avLst/>
          </a:prstGeom>
        </p:spPr>
        <p:txBody>
          <a:bodyPr wrap="none">
            <a:spAutoFit/>
          </a:bodyPr>
          <a:lstStyle/>
          <a:p>
            <a:r>
              <a:rPr lang="zh-CN" altLang="zh-CN" dirty="0"/>
              <a:t>添加线程</a:t>
            </a:r>
            <a:r>
              <a:rPr lang="en-US" altLang="zh-CN" dirty="0"/>
              <a:t>2</a:t>
            </a:r>
            <a:r>
              <a:rPr lang="zh-CN" altLang="zh-CN" dirty="0"/>
              <a:t>类，用于获取学生信息：</a:t>
            </a:r>
          </a:p>
        </p:txBody>
      </p:sp>
      <p:sp>
        <p:nvSpPr>
          <p:cNvPr id="4" name="TextBox 3"/>
          <p:cNvSpPr txBox="1"/>
          <p:nvPr/>
        </p:nvSpPr>
        <p:spPr>
          <a:xfrm>
            <a:off x="1392865" y="1593480"/>
            <a:ext cx="9367284" cy="3607891"/>
          </a:xfrm>
          <a:prstGeom prst="roundRect">
            <a:avLst>
              <a:gd name="adj" fmla="val 4034"/>
            </a:avLst>
          </a:prstGeom>
          <a:solidFill>
            <a:srgbClr val="EDD0D0"/>
          </a:solidFill>
        </p:spPr>
        <p:txBody>
          <a:bodyPr wrap="square" rtlCol="0">
            <a:spAutoFit/>
          </a:bodyPr>
          <a:lstStyle/>
          <a:p>
            <a:r>
              <a:rPr lang="en-US" altLang="zh-CN" sz="1400" dirty="0"/>
              <a:t>public class Thread2</a:t>
            </a:r>
            <a:endParaRPr lang="zh-CN" altLang="zh-CN" sz="1400" dirty="0"/>
          </a:p>
          <a:p>
            <a:r>
              <a:rPr lang="en-US" altLang="zh-CN" sz="1400" dirty="0"/>
              <a:t>{</a:t>
            </a:r>
            <a:endParaRPr lang="zh-CN" altLang="zh-CN" sz="1400" dirty="0"/>
          </a:p>
          <a:p>
            <a:r>
              <a:rPr lang="en-US" altLang="zh-CN" sz="1400" dirty="0"/>
              <a:t>    private Student </a:t>
            </a:r>
            <a:r>
              <a:rPr lang="en-US" altLang="zh-CN" sz="1400" dirty="0" err="1"/>
              <a:t>student</a:t>
            </a:r>
            <a:r>
              <a:rPr lang="en-US" altLang="zh-CN" sz="1400" dirty="0"/>
              <a:t>;</a:t>
            </a:r>
            <a:endParaRPr lang="zh-CN" altLang="zh-CN" sz="1400" dirty="0"/>
          </a:p>
          <a:p>
            <a:r>
              <a:rPr lang="en-US" altLang="zh-CN" sz="1400" dirty="0"/>
              <a:t>    public Thread2(Student student)</a:t>
            </a:r>
            <a:endParaRPr lang="zh-CN" altLang="zh-CN" sz="1400" dirty="0"/>
          </a:p>
          <a:p>
            <a:r>
              <a:rPr lang="en-US" altLang="zh-CN" sz="1400" dirty="0"/>
              <a:t>    {</a:t>
            </a:r>
            <a:endParaRPr lang="zh-CN" altLang="zh-CN" sz="1400" dirty="0"/>
          </a:p>
          <a:p>
            <a:r>
              <a:rPr lang="en-US" altLang="zh-CN" sz="1400" dirty="0"/>
              <a:t>        </a:t>
            </a:r>
            <a:r>
              <a:rPr lang="en-US" altLang="zh-CN" sz="1400" dirty="0" err="1"/>
              <a:t>this.student</a:t>
            </a:r>
            <a:r>
              <a:rPr lang="en-US" altLang="zh-CN" sz="1400" dirty="0"/>
              <a:t> = student;</a:t>
            </a:r>
            <a:endParaRPr lang="zh-CN" altLang="zh-CN" sz="1400" dirty="0"/>
          </a:p>
          <a:p>
            <a:r>
              <a:rPr lang="en-US" altLang="zh-CN" sz="1400" dirty="0"/>
              <a:t>    }</a:t>
            </a:r>
            <a:endParaRPr lang="zh-CN" altLang="zh-CN" sz="1400" dirty="0"/>
          </a:p>
          <a:p>
            <a:r>
              <a:rPr lang="en-US" altLang="zh-CN" sz="1400" dirty="0"/>
              <a:t>    public void run()</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a:t>        while (true)</a:t>
            </a:r>
            <a:endParaRPr lang="zh-CN" altLang="zh-CN" sz="1400" dirty="0"/>
          </a:p>
          <a:p>
            <a:r>
              <a:rPr lang="en-US" altLang="zh-CN" sz="1400" dirty="0"/>
              <a:t>        {</a:t>
            </a:r>
            <a:endParaRPr lang="zh-CN" altLang="zh-CN" sz="1400" dirty="0"/>
          </a:p>
          <a:p>
            <a:r>
              <a:rPr lang="en-US" altLang="zh-CN" sz="1400" dirty="0"/>
              <a:t>            </a:t>
            </a:r>
            <a:r>
              <a:rPr lang="en-US" altLang="zh-CN" sz="1400" dirty="0" err="1"/>
              <a:t>student.GetInfo</a:t>
            </a:r>
            <a:r>
              <a:rPr lang="en-US" altLang="zh-CN" sz="1400" dirty="0"/>
              <a:t>();</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smtClean="0"/>
              <a:t>}</a:t>
            </a:r>
          </a:p>
        </p:txBody>
      </p:sp>
    </p:spTree>
    <p:extLst>
      <p:ext uri="{BB962C8B-B14F-4D97-AF65-F5344CB8AC3E}">
        <p14:creationId xmlns:p14="http://schemas.microsoft.com/office/powerpoint/2010/main" val="3036227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线程间的通信</a:t>
            </a:r>
          </a:p>
        </p:txBody>
      </p:sp>
      <p:sp>
        <p:nvSpPr>
          <p:cNvPr id="3" name="TextBox 2"/>
          <p:cNvSpPr txBox="1"/>
          <p:nvPr/>
        </p:nvSpPr>
        <p:spPr>
          <a:xfrm>
            <a:off x="1127051" y="1286540"/>
            <a:ext cx="4784651" cy="369332"/>
          </a:xfrm>
          <a:prstGeom prst="rect">
            <a:avLst/>
          </a:prstGeom>
          <a:noFill/>
        </p:spPr>
        <p:txBody>
          <a:bodyPr wrap="square" rtlCol="0">
            <a:spAutoFit/>
          </a:bodyPr>
          <a:lstStyle/>
          <a:p>
            <a:r>
              <a:rPr lang="zh-CN" altLang="zh-CN" b="1" dirty="0"/>
              <a:t>（</a:t>
            </a:r>
            <a:r>
              <a:rPr lang="en-US" altLang="zh-CN" b="1" dirty="0"/>
              <a:t>4</a:t>
            </a:r>
            <a:r>
              <a:rPr lang="zh-CN" altLang="zh-CN" b="1" dirty="0"/>
              <a:t>）在</a:t>
            </a:r>
            <a:r>
              <a:rPr lang="en-US" altLang="zh-CN" b="1" dirty="0"/>
              <a:t>Main()</a:t>
            </a:r>
            <a:r>
              <a:rPr lang="zh-CN" altLang="zh-CN" b="1" dirty="0"/>
              <a:t>方法中添加代码</a:t>
            </a:r>
            <a:r>
              <a:rPr lang="zh-CN" altLang="zh-CN" b="1" dirty="0" smtClean="0"/>
              <a:t>：</a:t>
            </a:r>
            <a:endParaRPr lang="zh-CN" altLang="zh-CN" b="1" dirty="0"/>
          </a:p>
        </p:txBody>
      </p:sp>
      <p:sp>
        <p:nvSpPr>
          <p:cNvPr id="4" name="TextBox 3"/>
          <p:cNvSpPr txBox="1"/>
          <p:nvPr/>
        </p:nvSpPr>
        <p:spPr>
          <a:xfrm>
            <a:off x="1382233" y="1655872"/>
            <a:ext cx="9473609" cy="2375297"/>
          </a:xfrm>
          <a:prstGeom prst="roundRect">
            <a:avLst>
              <a:gd name="adj" fmla="val 6259"/>
            </a:avLst>
          </a:prstGeom>
          <a:solidFill>
            <a:srgbClr val="EDD0D0"/>
          </a:solidFill>
        </p:spPr>
        <p:txBody>
          <a:bodyPr wrap="square" rtlCol="0">
            <a:spAutoFit/>
          </a:bodyPr>
          <a:lstStyle/>
          <a:p>
            <a:r>
              <a:rPr lang="en-US" altLang="zh-CN" sz="1600" dirty="0"/>
              <a:t>class Program</a:t>
            </a:r>
            <a:endParaRPr lang="zh-CN" altLang="zh-CN" sz="1600" dirty="0"/>
          </a:p>
          <a:p>
            <a:r>
              <a:rPr lang="en-US" altLang="zh-CN" sz="1600" dirty="0"/>
              <a:t>{</a:t>
            </a:r>
            <a:endParaRPr lang="zh-CN" altLang="zh-CN" sz="1600" dirty="0"/>
          </a:p>
          <a:p>
            <a:r>
              <a:rPr lang="en-US" altLang="zh-CN" sz="1600" dirty="0"/>
              <a:t>    static void Main(string[] </a:t>
            </a:r>
            <a:r>
              <a:rPr lang="en-US" altLang="zh-CN" sz="1600" dirty="0" err="1"/>
              <a:t>args</a:t>
            </a:r>
            <a:r>
              <a:rPr lang="en-US" altLang="zh-CN" sz="1600" dirty="0"/>
              <a:t>)</a:t>
            </a:r>
            <a:endParaRPr lang="zh-CN" altLang="zh-CN" sz="1600" dirty="0"/>
          </a:p>
          <a:p>
            <a:r>
              <a:rPr lang="en-US" altLang="zh-CN" sz="1600" dirty="0"/>
              <a:t>    {</a:t>
            </a:r>
            <a:endParaRPr lang="zh-CN" altLang="zh-CN" sz="1600" dirty="0"/>
          </a:p>
          <a:p>
            <a:r>
              <a:rPr lang="en-US" altLang="zh-CN" sz="1600" dirty="0"/>
              <a:t>        Student </a:t>
            </a:r>
            <a:r>
              <a:rPr lang="en-US" altLang="zh-CN" sz="1600" dirty="0" err="1"/>
              <a:t>student</a:t>
            </a:r>
            <a:r>
              <a:rPr lang="en-US" altLang="zh-CN" sz="1600" dirty="0"/>
              <a:t> = new Student();                                    </a:t>
            </a:r>
            <a:r>
              <a:rPr lang="en-US" altLang="zh-CN" sz="1600" dirty="0" smtClean="0"/>
              <a:t>	         // </a:t>
            </a:r>
            <a:r>
              <a:rPr lang="zh-CN" altLang="zh-CN" sz="1600" dirty="0"/>
              <a:t>实例化学生类</a:t>
            </a:r>
          </a:p>
          <a:p>
            <a:r>
              <a:rPr lang="en-US" altLang="zh-CN" sz="1600" dirty="0"/>
              <a:t>        new Thread(new </a:t>
            </a:r>
            <a:r>
              <a:rPr lang="en-US" altLang="zh-CN" sz="1600" dirty="0" err="1"/>
              <a:t>ThreadStart</a:t>
            </a:r>
            <a:r>
              <a:rPr lang="en-US" altLang="zh-CN" sz="1600" dirty="0"/>
              <a:t>(new Thread1(student).run)).Start();          // </a:t>
            </a:r>
            <a:r>
              <a:rPr lang="zh-CN" altLang="zh-CN" sz="1600" dirty="0"/>
              <a:t>添加学生信息</a:t>
            </a:r>
          </a:p>
          <a:p>
            <a:r>
              <a:rPr lang="en-US" altLang="zh-CN" sz="1600" dirty="0"/>
              <a:t>        new Thread(new </a:t>
            </a:r>
            <a:r>
              <a:rPr lang="en-US" altLang="zh-CN" sz="1600" dirty="0" err="1"/>
              <a:t>ThreadStart</a:t>
            </a:r>
            <a:r>
              <a:rPr lang="en-US" altLang="zh-CN" sz="1600" dirty="0"/>
              <a:t>(new Thread2(student).run)).Start();          // </a:t>
            </a:r>
            <a:r>
              <a:rPr lang="zh-CN" altLang="zh-CN" sz="1600" dirty="0"/>
              <a:t>读取学生信息</a:t>
            </a:r>
          </a:p>
          <a:p>
            <a:r>
              <a:rPr lang="en-US" altLang="zh-CN" sz="1600" dirty="0"/>
              <a:t>    }</a:t>
            </a:r>
            <a:endParaRPr lang="zh-CN" altLang="zh-CN" sz="1600" dirty="0"/>
          </a:p>
          <a:p>
            <a:r>
              <a:rPr lang="en-US" altLang="zh-CN" sz="1600" dirty="0" smtClean="0"/>
              <a:t>}</a:t>
            </a:r>
          </a:p>
        </p:txBody>
      </p:sp>
      <p:sp>
        <p:nvSpPr>
          <p:cNvPr id="5" name="TextBox 4"/>
          <p:cNvSpPr txBox="1"/>
          <p:nvPr/>
        </p:nvSpPr>
        <p:spPr>
          <a:xfrm>
            <a:off x="1382233" y="4137495"/>
            <a:ext cx="5411972" cy="646331"/>
          </a:xfrm>
          <a:prstGeom prst="rect">
            <a:avLst/>
          </a:prstGeom>
          <a:noFill/>
        </p:spPr>
        <p:txBody>
          <a:bodyPr wrap="square" rtlCol="0">
            <a:spAutoFit/>
          </a:bodyPr>
          <a:lstStyle/>
          <a:p>
            <a:r>
              <a:rPr lang="zh-CN" altLang="zh-CN" b="1" dirty="0" smtClean="0"/>
              <a:t>（</a:t>
            </a:r>
            <a:r>
              <a:rPr lang="en-US" altLang="zh-CN" b="1" dirty="0"/>
              <a:t>5</a:t>
            </a:r>
            <a:r>
              <a:rPr lang="zh-CN" altLang="zh-CN" b="1" dirty="0"/>
              <a:t>）运行程序。 </a:t>
            </a:r>
            <a:endParaRPr lang="en-US" altLang="zh-CN" b="1" dirty="0" smtClean="0"/>
          </a:p>
          <a:p>
            <a:r>
              <a:rPr lang="zh-CN" altLang="zh-CN" dirty="0" smtClean="0"/>
              <a:t>程序</a:t>
            </a:r>
            <a:r>
              <a:rPr lang="zh-CN" altLang="zh-CN" dirty="0"/>
              <a:t>的运行结果如图</a:t>
            </a:r>
            <a:r>
              <a:rPr lang="en-US" altLang="zh-CN" dirty="0"/>
              <a:t>6.10</a:t>
            </a:r>
            <a:r>
              <a:rPr lang="zh-CN" altLang="zh-CN" dirty="0"/>
              <a:t>所示。</a:t>
            </a:r>
            <a:endParaRPr lang="zh-CN" altLang="en-US" dirty="0"/>
          </a:p>
        </p:txBody>
      </p:sp>
      <p:pic>
        <p:nvPicPr>
          <p:cNvPr id="1024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918" y="4815061"/>
            <a:ext cx="2013080" cy="1468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9969619"/>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04</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3923384" y="3397964"/>
            <a:ext cx="4366924" cy="482919"/>
          </a:xfrm>
          <a:prstGeom prst="rect">
            <a:avLst/>
          </a:prstGeom>
        </p:spPr>
        <p:txBody>
          <a:bodyPr wrap="square" lIns="144000" tIns="0" rIns="144000" bIns="0">
            <a:noAutofit/>
          </a:bodyPr>
          <a:lstStyle/>
          <a:p>
            <a:r>
              <a:rPr lang="zh-CN" altLang="zh-CN" sz="2800" b="1" dirty="0"/>
              <a:t>子线程访问主线程的控件</a:t>
            </a:r>
          </a:p>
        </p:txBody>
      </p:sp>
    </p:spTree>
    <p:extLst>
      <p:ext uri="{BB962C8B-B14F-4D97-AF65-F5344CB8AC3E}">
        <p14:creationId xmlns:p14="http://schemas.microsoft.com/office/powerpoint/2010/main" val="1992444818"/>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子线程访问主线程的控件</a:t>
            </a:r>
          </a:p>
        </p:txBody>
      </p:sp>
      <p:sp>
        <p:nvSpPr>
          <p:cNvPr id="3" name="TextBox 2"/>
          <p:cNvSpPr txBox="1"/>
          <p:nvPr/>
        </p:nvSpPr>
        <p:spPr>
          <a:xfrm>
            <a:off x="1222744" y="1318437"/>
            <a:ext cx="9569303" cy="3831818"/>
          </a:xfrm>
          <a:prstGeom prst="rect">
            <a:avLst/>
          </a:prstGeom>
          <a:noFill/>
        </p:spPr>
        <p:txBody>
          <a:bodyPr wrap="square" rtlCol="0">
            <a:spAutoFit/>
          </a:bodyPr>
          <a:lstStyle/>
          <a:p>
            <a:pPr>
              <a:lnSpc>
                <a:spcPct val="150000"/>
              </a:lnSpc>
            </a:pPr>
            <a:r>
              <a:rPr lang="zh-CN" altLang="zh-CN" dirty="0"/>
              <a:t>【例</a:t>
            </a:r>
            <a:r>
              <a:rPr lang="en-US" altLang="zh-CN" b="1" dirty="0"/>
              <a:t>6.9</a:t>
            </a:r>
            <a:r>
              <a:rPr lang="zh-CN" altLang="zh-CN" dirty="0"/>
              <a:t>】 设计</a:t>
            </a:r>
            <a:r>
              <a:rPr lang="en-US" altLang="zh-CN" dirty="0" err="1"/>
              <a:t>WinForm</a:t>
            </a:r>
            <a:r>
              <a:rPr lang="zh-CN" altLang="zh-CN" dirty="0"/>
              <a:t>应用程序来利用子线程访问主线程创建的控件。</a:t>
            </a:r>
          </a:p>
          <a:p>
            <a:pPr>
              <a:lnSpc>
                <a:spcPct val="150000"/>
              </a:lnSpc>
            </a:pPr>
            <a:r>
              <a:rPr lang="zh-CN" altLang="zh-CN" dirty="0"/>
              <a:t>设计步骤：</a:t>
            </a:r>
          </a:p>
          <a:p>
            <a:pPr>
              <a:lnSpc>
                <a:spcPct val="150000"/>
              </a:lnSpc>
            </a:pPr>
            <a:r>
              <a:rPr lang="zh-CN" altLang="zh-CN" b="1" dirty="0"/>
              <a:t>（</a:t>
            </a:r>
            <a:r>
              <a:rPr lang="en-US" altLang="zh-CN" b="1" dirty="0"/>
              <a:t>1</a:t>
            </a:r>
            <a:r>
              <a:rPr lang="zh-CN" altLang="zh-CN" b="1" dirty="0"/>
              <a:t>）新建</a:t>
            </a:r>
            <a:r>
              <a:rPr lang="en-US" altLang="zh-CN" b="1" dirty="0" err="1"/>
              <a:t>WinForm</a:t>
            </a:r>
            <a:r>
              <a:rPr lang="zh-CN" altLang="zh-CN" b="1" dirty="0"/>
              <a:t>应用程序，命名为“</a:t>
            </a:r>
            <a:r>
              <a:rPr lang="en-US" altLang="zh-CN" b="1" dirty="0"/>
              <a:t>Ex6_9</a:t>
            </a:r>
            <a:r>
              <a:rPr lang="zh-CN" altLang="zh-CN" b="1" dirty="0"/>
              <a:t>”。</a:t>
            </a:r>
          </a:p>
          <a:p>
            <a:pPr>
              <a:lnSpc>
                <a:spcPct val="150000"/>
              </a:lnSpc>
            </a:pPr>
            <a:r>
              <a:rPr lang="zh-CN" altLang="zh-CN" b="1" dirty="0"/>
              <a:t>（</a:t>
            </a:r>
            <a:r>
              <a:rPr lang="en-US" altLang="zh-CN" b="1" dirty="0"/>
              <a:t>2</a:t>
            </a:r>
            <a:r>
              <a:rPr lang="zh-CN" altLang="zh-CN" b="1" dirty="0"/>
              <a:t>）设计窗体并添加控件。</a:t>
            </a:r>
          </a:p>
          <a:p>
            <a:pPr>
              <a:lnSpc>
                <a:spcPct val="150000"/>
              </a:lnSpc>
            </a:pPr>
            <a:r>
              <a:rPr lang="zh-CN" altLang="zh-CN" dirty="0"/>
              <a:t>将窗体调整到适当大小，拖放一个</a:t>
            </a:r>
            <a:r>
              <a:rPr lang="en-US" altLang="zh-CN" dirty="0" err="1"/>
              <a:t>TrackBar</a:t>
            </a:r>
            <a:r>
              <a:rPr lang="zh-CN" altLang="zh-CN" dirty="0"/>
              <a:t>（在工具箱中的图标为 </a:t>
            </a:r>
            <a:r>
              <a:rPr lang="en-US" altLang="zh-CN" dirty="0"/>
              <a:t> </a:t>
            </a:r>
            <a:r>
              <a:rPr lang="zh-CN" altLang="zh-CN" dirty="0"/>
              <a:t>）和一个</a:t>
            </a:r>
            <a:r>
              <a:rPr lang="en-US" altLang="zh-CN" dirty="0"/>
              <a:t>Button</a:t>
            </a:r>
            <a:r>
              <a:rPr lang="zh-CN" altLang="zh-CN" dirty="0"/>
              <a:t>控件。</a:t>
            </a:r>
            <a:r>
              <a:rPr lang="en-US" altLang="zh-CN" dirty="0"/>
              <a:t>Form1</a:t>
            </a:r>
            <a:r>
              <a:rPr lang="zh-CN" altLang="zh-CN" dirty="0"/>
              <a:t>的</a:t>
            </a:r>
            <a:r>
              <a:rPr lang="en-US" altLang="zh-CN" dirty="0"/>
              <a:t>Text</a:t>
            </a:r>
            <a:r>
              <a:rPr lang="zh-CN" altLang="zh-CN" dirty="0"/>
              <a:t>属性设置为“子线程访问主线程控件”，</a:t>
            </a:r>
            <a:r>
              <a:rPr lang="en-US" altLang="zh-CN" dirty="0"/>
              <a:t>button1</a:t>
            </a:r>
            <a:r>
              <a:rPr lang="zh-CN" altLang="zh-CN" dirty="0"/>
              <a:t>按钮的</a:t>
            </a:r>
            <a:r>
              <a:rPr lang="en-US" altLang="zh-CN" dirty="0"/>
              <a:t>Text</a:t>
            </a:r>
            <a:r>
              <a:rPr lang="zh-CN" altLang="zh-CN" dirty="0"/>
              <a:t>属性设置为“开始”，</a:t>
            </a:r>
            <a:r>
              <a:rPr lang="en-US" altLang="zh-CN" dirty="0"/>
              <a:t>trackBar1</a:t>
            </a:r>
            <a:r>
              <a:rPr lang="zh-CN" altLang="zh-CN" dirty="0"/>
              <a:t>控件的</a:t>
            </a:r>
            <a:r>
              <a:rPr lang="en-US" altLang="zh-CN" dirty="0"/>
              <a:t>Maximum</a:t>
            </a:r>
            <a:r>
              <a:rPr lang="zh-CN" altLang="zh-CN" dirty="0"/>
              <a:t>和</a:t>
            </a:r>
            <a:r>
              <a:rPr lang="en-US" altLang="zh-CN" dirty="0" err="1"/>
              <a:t>LargeChange</a:t>
            </a:r>
            <a:r>
              <a:rPr lang="zh-CN" altLang="zh-CN" dirty="0"/>
              <a:t>属性分别设置为</a:t>
            </a:r>
            <a:r>
              <a:rPr lang="en-US" altLang="zh-CN" dirty="0"/>
              <a:t>100</a:t>
            </a:r>
            <a:r>
              <a:rPr lang="zh-CN" altLang="zh-CN" dirty="0"/>
              <a:t>和</a:t>
            </a:r>
            <a:r>
              <a:rPr lang="en-US" altLang="zh-CN" dirty="0"/>
              <a:t>1</a:t>
            </a:r>
            <a:r>
              <a:rPr lang="zh-CN" altLang="zh-CN" dirty="0"/>
              <a:t>。</a:t>
            </a:r>
          </a:p>
          <a:p>
            <a:pPr>
              <a:lnSpc>
                <a:spcPct val="150000"/>
              </a:lnSpc>
            </a:pPr>
            <a:r>
              <a:rPr lang="zh-CN" altLang="zh-CN" b="1" dirty="0"/>
              <a:t>（</a:t>
            </a:r>
            <a:r>
              <a:rPr lang="en-US" altLang="zh-CN" b="1" dirty="0"/>
              <a:t>3</a:t>
            </a:r>
            <a:r>
              <a:rPr lang="zh-CN" altLang="zh-CN" b="1" dirty="0"/>
              <a:t>）添加命名空间。</a:t>
            </a:r>
          </a:p>
          <a:p>
            <a:pPr>
              <a:lnSpc>
                <a:spcPct val="150000"/>
              </a:lnSpc>
            </a:pPr>
            <a:r>
              <a:rPr lang="zh-CN" altLang="zh-CN" dirty="0"/>
              <a:t>切换到代码设计视图，因为涉及线程操作，所以添加命名空间</a:t>
            </a:r>
            <a:r>
              <a:rPr lang="zh-CN" altLang="zh-CN" dirty="0" smtClean="0"/>
              <a:t>：</a:t>
            </a:r>
            <a:endParaRPr lang="zh-CN" altLang="zh-CN" dirty="0"/>
          </a:p>
        </p:txBody>
      </p:sp>
      <p:sp>
        <p:nvSpPr>
          <p:cNvPr id="4" name="圆角矩形 3"/>
          <p:cNvSpPr/>
          <p:nvPr/>
        </p:nvSpPr>
        <p:spPr>
          <a:xfrm>
            <a:off x="1314625" y="5095055"/>
            <a:ext cx="8871366" cy="408623"/>
          </a:xfrm>
          <a:prstGeom prst="roundRect">
            <a:avLst/>
          </a:prstGeom>
          <a:solidFill>
            <a:srgbClr val="EDD0D0"/>
          </a:solidFill>
        </p:spPr>
        <p:txBody>
          <a:bodyPr wrap="square">
            <a:spAutoFit/>
          </a:bodyPr>
          <a:lstStyle/>
          <a:p>
            <a:r>
              <a:rPr lang="en-US" altLang="zh-CN" dirty="0"/>
              <a:t>using </a:t>
            </a:r>
            <a:r>
              <a:rPr lang="en-US" altLang="zh-CN" dirty="0" err="1"/>
              <a:t>System.Threading</a:t>
            </a:r>
            <a:r>
              <a:rPr lang="en-US" altLang="zh-CN" dirty="0"/>
              <a:t>;</a:t>
            </a:r>
            <a:endParaRPr lang="zh-CN" altLang="zh-CN" dirty="0"/>
          </a:p>
        </p:txBody>
      </p:sp>
    </p:spTree>
    <p:extLst>
      <p:ext uri="{BB962C8B-B14F-4D97-AF65-F5344CB8AC3E}">
        <p14:creationId xmlns:p14="http://schemas.microsoft.com/office/powerpoint/2010/main" val="2854952745"/>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子线程访问主线程的控件</a:t>
            </a:r>
          </a:p>
        </p:txBody>
      </p:sp>
      <p:sp>
        <p:nvSpPr>
          <p:cNvPr id="3" name="TextBox 2"/>
          <p:cNvSpPr txBox="1"/>
          <p:nvPr/>
        </p:nvSpPr>
        <p:spPr>
          <a:xfrm>
            <a:off x="1244008" y="1371600"/>
            <a:ext cx="5964865" cy="1754326"/>
          </a:xfrm>
          <a:prstGeom prst="rect">
            <a:avLst/>
          </a:prstGeom>
          <a:noFill/>
        </p:spPr>
        <p:txBody>
          <a:bodyPr wrap="square" rtlCol="0">
            <a:spAutoFit/>
          </a:bodyPr>
          <a:lstStyle/>
          <a:p>
            <a:pPr>
              <a:lnSpc>
                <a:spcPct val="150000"/>
              </a:lnSpc>
            </a:pPr>
            <a:r>
              <a:rPr lang="zh-CN" altLang="zh-CN" b="1" dirty="0"/>
              <a:t>（</a:t>
            </a:r>
            <a:r>
              <a:rPr lang="en-US" altLang="zh-CN" b="1" dirty="0"/>
              <a:t>4</a:t>
            </a:r>
            <a:r>
              <a:rPr lang="zh-CN" altLang="zh-CN" b="1" dirty="0" smtClean="0"/>
              <a:t>）添加</a:t>
            </a:r>
            <a:r>
              <a:rPr lang="zh-CN" altLang="zh-CN" b="1" dirty="0"/>
              <a:t>事件和代码。</a:t>
            </a:r>
          </a:p>
          <a:p>
            <a:pPr>
              <a:lnSpc>
                <a:spcPct val="150000"/>
              </a:lnSpc>
            </a:pPr>
            <a:r>
              <a:rPr lang="zh-CN" altLang="zh-CN" dirty="0"/>
              <a:t>切换到设计视图，双击</a:t>
            </a:r>
            <a:r>
              <a:rPr lang="en-US" altLang="zh-CN" dirty="0">
                <a:hlinkClick r:id="rId2" action="ppaction://hlinkfile"/>
              </a:rPr>
              <a:t>button1</a:t>
            </a:r>
            <a:r>
              <a:rPr lang="zh-CN" altLang="zh-CN" dirty="0">
                <a:hlinkClick r:id="rId2" action="ppaction://hlinkfile"/>
              </a:rPr>
              <a:t>控件，添加如下</a:t>
            </a:r>
            <a:r>
              <a:rPr lang="zh-CN" altLang="zh-CN" dirty="0" smtClean="0">
                <a:hlinkClick r:id="rId2" action="ppaction://hlinkfile"/>
              </a:rPr>
              <a:t>代码</a:t>
            </a:r>
            <a:r>
              <a:rPr lang="zh-CN" altLang="en-US" dirty="0" smtClean="0">
                <a:hlinkClick r:id="rId2" action="ppaction://hlinkfile"/>
              </a:rPr>
              <a:t>。</a:t>
            </a:r>
            <a:endParaRPr lang="en-US" altLang="zh-CN" dirty="0" smtClean="0"/>
          </a:p>
          <a:p>
            <a:pPr>
              <a:lnSpc>
                <a:spcPct val="150000"/>
              </a:lnSpc>
            </a:pPr>
            <a:r>
              <a:rPr lang="zh-CN" altLang="zh-CN" b="1" dirty="0"/>
              <a:t>（</a:t>
            </a:r>
            <a:r>
              <a:rPr lang="en-US" altLang="zh-CN" b="1" dirty="0"/>
              <a:t>5</a:t>
            </a:r>
            <a:r>
              <a:rPr lang="zh-CN" altLang="zh-CN" b="1" dirty="0"/>
              <a:t>）运行程序。</a:t>
            </a:r>
          </a:p>
          <a:p>
            <a:pPr>
              <a:lnSpc>
                <a:spcPct val="150000"/>
              </a:lnSpc>
            </a:pPr>
            <a:r>
              <a:rPr lang="zh-CN" altLang="zh-CN" dirty="0"/>
              <a:t>单击【开始】按钮，运行结果如图</a:t>
            </a:r>
            <a:r>
              <a:rPr lang="en-US" altLang="zh-CN" dirty="0"/>
              <a:t>6.11</a:t>
            </a:r>
            <a:r>
              <a:rPr lang="zh-CN" altLang="zh-CN" dirty="0"/>
              <a:t>所示</a:t>
            </a:r>
            <a:r>
              <a:rPr lang="zh-CN" altLang="zh-CN" dirty="0" smtClean="0"/>
              <a:t>。</a:t>
            </a:r>
            <a:endParaRPr lang="zh-CN" altLang="zh-CN" dirty="0"/>
          </a:p>
        </p:txBody>
      </p:sp>
      <p:pic>
        <p:nvPicPr>
          <p:cNvPr id="1126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727" y="3210986"/>
            <a:ext cx="3529640" cy="1803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555992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4777132" y="3369626"/>
            <a:ext cx="2973998" cy="482919"/>
          </a:xfrm>
          <a:prstGeom prst="rect">
            <a:avLst/>
          </a:prstGeom>
        </p:spPr>
        <p:txBody>
          <a:bodyPr wrap="square" lIns="144000" tIns="0" rIns="144000" bIns="0">
            <a:noAutofit/>
          </a:bodyPr>
          <a:lstStyle/>
          <a:p>
            <a:r>
              <a:rPr lang="zh-CN" altLang="zh-CN" sz="2800" b="1" dirty="0"/>
              <a:t>主线程的局限性</a:t>
            </a:r>
          </a:p>
        </p:txBody>
      </p:sp>
    </p:spTree>
    <p:extLst>
      <p:ext uri="{BB962C8B-B14F-4D97-AF65-F5344CB8AC3E}">
        <p14:creationId xmlns:p14="http://schemas.microsoft.com/office/powerpoint/2010/main" val="3518110911"/>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xmlns=""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xmlns=""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xmlns=""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xmlns=""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xmlns=""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xmlns=""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xmlns=""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xmlns=""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xmlns=""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xmlns=""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xmlns=""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xmlns=""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xmlns=""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xmlns=""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xmlns=""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xmlns=""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xmlns=""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xmlns=""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xmlns=""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xmlns=""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xmlns=""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xmlns=""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xmlns=""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xmlns=""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xmlns=""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xmlns=""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xmlns=""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xmlns=""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xmlns=""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xmlns=""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xmlns=""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xmlns=""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xmlns=""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xmlns=""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xmlns=""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xmlns=""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xmlns=""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xmlns=""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xmlns=""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xmlns=""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xmlns=""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xmlns=""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xmlns=""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xmlns=""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xmlns=""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xmlns=""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xmlns=""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xmlns=""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xmlns=""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xmlns=""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xmlns=""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xmlns=""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xmlns=""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xmlns=""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xmlns=""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xmlns=""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xmlns=""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xmlns=""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xmlns=""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xmlns=""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xmlns=""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xmlns=""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xmlns=""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xmlns=""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xmlns=""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xmlns=""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xmlns=""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xmlns=""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xmlns=""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xmlns=""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xmlns=""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xmlns=""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xmlns=""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 xmlns:a16="http://schemas.microsoft.com/office/drawing/2014/main" id="{F3F3EE3B-757A-4D8C-BC82-A7A8EC5383FF}"/>
              </a:ext>
            </a:extLst>
          </p:cNvPr>
          <p:cNvSpPr txBox="1"/>
          <p:nvPr/>
        </p:nvSpPr>
        <p:spPr>
          <a:xfrm>
            <a:off x="3146134" y="1498184"/>
            <a:ext cx="5942652"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a:solidFill>
                  <a:srgbClr val="9F604C"/>
                </a:solidFill>
                <a:latin typeface="+mj-ea"/>
                <a:ea typeface="+mj-ea"/>
              </a:rPr>
              <a:t>6</a:t>
            </a:r>
            <a:r>
              <a:rPr lang="zh-CN" altLang="en-US" sz="5400" b="1" dirty="0" smtClean="0">
                <a:solidFill>
                  <a:srgbClr val="9F604C"/>
                </a:solidFill>
                <a:latin typeface="+mj-ea"/>
                <a:ea typeface="+mj-ea"/>
              </a:rPr>
              <a:t>章 </a:t>
            </a:r>
            <a:r>
              <a:rPr lang="en-US" altLang="zh-CN" sz="5400" b="1" dirty="0">
                <a:solidFill>
                  <a:srgbClr val="9F604C"/>
                </a:solidFill>
              </a:rPr>
              <a:t>C#</a:t>
            </a:r>
            <a:r>
              <a:rPr lang="zh-CN" altLang="zh-CN" sz="5400" b="1" dirty="0">
                <a:solidFill>
                  <a:srgbClr val="9F604C"/>
                </a:solidFill>
              </a:rPr>
              <a:t>线程技术</a:t>
            </a:r>
          </a:p>
        </p:txBody>
      </p:sp>
      <p:sp>
        <p:nvSpPr>
          <p:cNvPr id="120" name="文本框 16">
            <a:extLst>
              <a:ext uri="{FF2B5EF4-FFF2-40B4-BE49-F238E27FC236}">
                <a16:creationId xmlns="" xmlns:a16="http://schemas.microsoft.com/office/drawing/2014/main" id="{F3F3EE3B-757A-4D8C-BC82-A7A8EC5383FF}"/>
              </a:ext>
            </a:extLst>
          </p:cNvPr>
          <p:cNvSpPr txBox="1"/>
          <p:nvPr/>
        </p:nvSpPr>
        <p:spPr>
          <a:xfrm>
            <a:off x="5868684" y="3627471"/>
            <a:ext cx="4288353" cy="584775"/>
          </a:xfrm>
          <a:prstGeom prst="rect">
            <a:avLst/>
          </a:prstGeom>
          <a:noFill/>
        </p:spPr>
        <p:txBody>
          <a:bodyPr wrap="none" rtlCol="0">
            <a:spAutoFit/>
          </a:bodyPr>
          <a:lstStyle/>
          <a:p>
            <a:r>
              <a:rPr lang="en-US" altLang="zh-CN" sz="3200" b="1" dirty="0" smtClean="0"/>
              <a:t>——</a:t>
            </a:r>
            <a:r>
              <a:rPr lang="zh-CN" altLang="zh-CN" sz="3200" b="1" dirty="0"/>
              <a:t>线程的管理和维护</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1446837086"/>
      </p:ext>
    </p:extLst>
  </p:cSld>
  <p:clrMapOvr>
    <a:masterClrMapping/>
  </p:clrMapOvr>
  <mc:AlternateContent xmlns:mc="http://schemas.openxmlformats.org/markup-compatibility/2006" xmlns:p14="http://schemas.microsoft.com/office/powerpoint/2010/main">
    <mc:Choice Requires="p14">
      <p:transition spd="slow" p14:dur="4400" advClick="0" advTm="0">
        <p14:honeycomb/>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线程的管理和维护</a:t>
            </a:r>
          </a:p>
        </p:txBody>
      </p:sp>
      <p:sp>
        <p:nvSpPr>
          <p:cNvPr id="3" name="TextBox 2"/>
          <p:cNvSpPr txBox="1"/>
          <p:nvPr/>
        </p:nvSpPr>
        <p:spPr>
          <a:xfrm>
            <a:off x="1265274" y="1541721"/>
            <a:ext cx="9441712" cy="2585323"/>
          </a:xfrm>
          <a:prstGeom prst="rect">
            <a:avLst/>
          </a:prstGeom>
          <a:noFill/>
        </p:spPr>
        <p:txBody>
          <a:bodyPr wrap="square" rtlCol="0">
            <a:spAutoFit/>
          </a:bodyPr>
          <a:lstStyle/>
          <a:p>
            <a:pPr indent="446088">
              <a:lnSpc>
                <a:spcPct val="150000"/>
              </a:lnSpc>
            </a:pPr>
            <a:r>
              <a:rPr lang="zh-CN" altLang="zh-CN" dirty="0"/>
              <a:t>合理地调度线程能极大地提高系统效率，这需要对系统中的多线程采取统一有效的管理和维护措施，尤其需要应对以下两种经常出现的情况。</a:t>
            </a:r>
          </a:p>
          <a:p>
            <a:pPr indent="446088">
              <a:lnSpc>
                <a:spcPct val="150000"/>
              </a:lnSpc>
            </a:pPr>
            <a:r>
              <a:rPr lang="en-US" altLang="zh-CN" dirty="0" smtClean="0">
                <a:sym typeface="Wingdings"/>
              </a:rPr>
              <a:t> </a:t>
            </a:r>
            <a:r>
              <a:rPr lang="zh-CN" altLang="zh-CN" dirty="0" smtClean="0"/>
              <a:t>第一</a:t>
            </a:r>
            <a:r>
              <a:rPr lang="zh-CN" altLang="zh-CN" dirty="0"/>
              <a:t>种情况</a:t>
            </a:r>
          </a:p>
          <a:p>
            <a:pPr indent="446088">
              <a:lnSpc>
                <a:spcPct val="150000"/>
              </a:lnSpc>
            </a:pPr>
            <a:r>
              <a:rPr lang="zh-CN" altLang="zh-CN" dirty="0"/>
              <a:t>线程把大部分时间花费在等待状态，等待某个事件发生后，才能给予响应。</a:t>
            </a:r>
          </a:p>
          <a:p>
            <a:pPr indent="446088">
              <a:lnSpc>
                <a:spcPct val="150000"/>
              </a:lnSpc>
            </a:pPr>
            <a:r>
              <a:rPr lang="en-US" altLang="zh-CN" dirty="0" smtClean="0">
                <a:sym typeface="Wingdings"/>
              </a:rPr>
              <a:t> </a:t>
            </a:r>
            <a:r>
              <a:rPr lang="zh-CN" altLang="zh-CN" dirty="0" smtClean="0"/>
              <a:t>第二种情况</a:t>
            </a:r>
          </a:p>
          <a:p>
            <a:pPr indent="446088">
              <a:lnSpc>
                <a:spcPct val="150000"/>
              </a:lnSpc>
            </a:pPr>
            <a:r>
              <a:rPr lang="zh-CN" altLang="zh-CN" dirty="0" smtClean="0"/>
              <a:t>线程</a:t>
            </a:r>
            <a:r>
              <a:rPr lang="zh-CN" altLang="zh-CN" dirty="0"/>
              <a:t>平常都处于休眠状态，只是周期性地被唤醒</a:t>
            </a:r>
            <a:r>
              <a:rPr lang="zh-CN" altLang="zh-CN" dirty="0" smtClean="0"/>
              <a:t>。</a:t>
            </a:r>
            <a:endParaRPr lang="zh-CN" altLang="zh-CN" dirty="0"/>
          </a:p>
        </p:txBody>
      </p:sp>
    </p:spTree>
    <p:extLst>
      <p:ext uri="{BB962C8B-B14F-4D97-AF65-F5344CB8AC3E}">
        <p14:creationId xmlns:p14="http://schemas.microsoft.com/office/powerpoint/2010/main" val="141621328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5346283" y="3419230"/>
            <a:ext cx="1733785" cy="482919"/>
          </a:xfrm>
          <a:prstGeom prst="rect">
            <a:avLst/>
          </a:prstGeom>
        </p:spPr>
        <p:txBody>
          <a:bodyPr wrap="square" lIns="144000" tIns="0" rIns="144000" bIns="0">
            <a:noAutofit/>
          </a:bodyPr>
          <a:lstStyle/>
          <a:p>
            <a:r>
              <a:rPr lang="zh-CN" altLang="zh-CN" sz="2800" b="1" dirty="0" smtClean="0"/>
              <a:t>线</a:t>
            </a:r>
            <a:r>
              <a:rPr lang="en-US" altLang="zh-CN" sz="2800" b="1" dirty="0" smtClean="0"/>
              <a:t> </a:t>
            </a:r>
            <a:r>
              <a:rPr lang="zh-CN" altLang="zh-CN" sz="2800" b="1" dirty="0" smtClean="0"/>
              <a:t>程</a:t>
            </a:r>
            <a:r>
              <a:rPr lang="en-US" altLang="zh-CN" sz="2800" b="1" dirty="0" smtClean="0"/>
              <a:t> </a:t>
            </a:r>
            <a:r>
              <a:rPr lang="zh-CN" altLang="zh-CN" sz="2800" b="1" dirty="0" smtClean="0"/>
              <a:t>池</a:t>
            </a:r>
            <a:endParaRPr lang="zh-CN" altLang="zh-CN" sz="2800" b="1" dirty="0"/>
          </a:p>
        </p:txBody>
      </p:sp>
    </p:spTree>
    <p:extLst>
      <p:ext uri="{BB962C8B-B14F-4D97-AF65-F5344CB8AC3E}">
        <p14:creationId xmlns:p14="http://schemas.microsoft.com/office/powerpoint/2010/main" val="1030513842"/>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线</a:t>
            </a:r>
            <a:r>
              <a:rPr lang="en-US" altLang="zh-CN" sz="2800" b="1" dirty="0"/>
              <a:t> </a:t>
            </a:r>
            <a:r>
              <a:rPr lang="zh-CN" altLang="zh-CN" sz="2800" b="1" dirty="0"/>
              <a:t>程</a:t>
            </a:r>
            <a:r>
              <a:rPr lang="en-US" altLang="zh-CN" sz="2800" b="1" dirty="0"/>
              <a:t> </a:t>
            </a:r>
            <a:r>
              <a:rPr lang="zh-CN" altLang="zh-CN" sz="2800" b="1" dirty="0"/>
              <a:t>池</a:t>
            </a:r>
          </a:p>
        </p:txBody>
      </p:sp>
      <p:sp>
        <p:nvSpPr>
          <p:cNvPr id="3" name="TextBox 2"/>
          <p:cNvSpPr txBox="1"/>
          <p:nvPr/>
        </p:nvSpPr>
        <p:spPr>
          <a:xfrm>
            <a:off x="1095153" y="1456660"/>
            <a:ext cx="9813852" cy="1285032"/>
          </a:xfrm>
          <a:prstGeom prst="rect">
            <a:avLst/>
          </a:prstGeom>
          <a:noFill/>
        </p:spPr>
        <p:txBody>
          <a:bodyPr wrap="square" rtlCol="0">
            <a:spAutoFit/>
          </a:bodyPr>
          <a:lstStyle/>
          <a:p>
            <a:pPr indent="446088">
              <a:lnSpc>
                <a:spcPct val="150000"/>
              </a:lnSpc>
            </a:pPr>
            <a:r>
              <a:rPr lang="zh-CN" altLang="zh-CN" dirty="0"/>
              <a:t>我们可以使用线程池（</a:t>
            </a:r>
            <a:r>
              <a:rPr lang="en-US" altLang="zh-CN" dirty="0" err="1"/>
              <a:t>ThreadPool</a:t>
            </a:r>
            <a:r>
              <a:rPr lang="zh-CN" altLang="zh-CN" dirty="0"/>
              <a:t>）来应对第一种情况。</a:t>
            </a:r>
            <a:r>
              <a:rPr lang="en-US" altLang="zh-CN" dirty="0" err="1"/>
              <a:t>ThreadPool</a:t>
            </a:r>
            <a:r>
              <a:rPr lang="zh-CN" altLang="zh-CN" dirty="0"/>
              <a:t>类提供一个由系统维护的线程的容器（线程池）。可以使用</a:t>
            </a:r>
            <a:r>
              <a:rPr lang="en-US" altLang="zh-CN" dirty="0" err="1"/>
              <a:t>ThreadPool.QueueUserWorkItem</a:t>
            </a:r>
            <a:r>
              <a:rPr lang="en-US" altLang="zh-CN" dirty="0"/>
              <a:t>()</a:t>
            </a:r>
            <a:r>
              <a:rPr lang="zh-CN" altLang="zh-CN" dirty="0"/>
              <a:t>方法将线程安放在线程池，方法的原型如下</a:t>
            </a:r>
            <a:r>
              <a:rPr lang="zh-CN" altLang="zh-CN" dirty="0" smtClean="0"/>
              <a:t>：</a:t>
            </a:r>
            <a:endParaRPr lang="zh-CN" altLang="zh-CN" dirty="0"/>
          </a:p>
        </p:txBody>
      </p:sp>
      <p:sp>
        <p:nvSpPr>
          <p:cNvPr id="4" name="圆角矩形 3"/>
          <p:cNvSpPr/>
          <p:nvPr/>
        </p:nvSpPr>
        <p:spPr>
          <a:xfrm>
            <a:off x="1621879" y="2755402"/>
            <a:ext cx="8776763" cy="408623"/>
          </a:xfrm>
          <a:prstGeom prst="roundRect">
            <a:avLst/>
          </a:prstGeom>
          <a:solidFill>
            <a:srgbClr val="EDD0D0"/>
          </a:solidFill>
        </p:spPr>
        <p:txBody>
          <a:bodyPr wrap="square">
            <a:spAutoFit/>
          </a:bodyPr>
          <a:lstStyle/>
          <a:p>
            <a:r>
              <a:rPr lang="en-US" altLang="zh-CN" dirty="0"/>
              <a:t>public static </a:t>
            </a:r>
            <a:r>
              <a:rPr lang="en-US" altLang="zh-CN" dirty="0" err="1"/>
              <a:t>bool</a:t>
            </a:r>
            <a:r>
              <a:rPr lang="en-US" altLang="zh-CN" dirty="0"/>
              <a:t> </a:t>
            </a:r>
            <a:r>
              <a:rPr lang="en-US" altLang="zh-CN" dirty="0" err="1"/>
              <a:t>QueueUserWorkItem</a:t>
            </a:r>
            <a:r>
              <a:rPr lang="en-US" altLang="zh-CN" dirty="0"/>
              <a:t>(</a:t>
            </a:r>
            <a:r>
              <a:rPr lang="en-US" altLang="zh-CN" dirty="0" err="1"/>
              <a:t>WaitCallback</a:t>
            </a:r>
            <a:r>
              <a:rPr lang="en-US" altLang="zh-CN" dirty="0"/>
              <a:t>);</a:t>
            </a:r>
            <a:endParaRPr lang="zh-CN" altLang="zh-CN" dirty="0"/>
          </a:p>
        </p:txBody>
      </p:sp>
      <p:sp>
        <p:nvSpPr>
          <p:cNvPr id="5" name="矩形 4"/>
          <p:cNvSpPr/>
          <p:nvPr/>
        </p:nvSpPr>
        <p:spPr>
          <a:xfrm>
            <a:off x="1512688" y="3295526"/>
            <a:ext cx="8978781" cy="369332"/>
          </a:xfrm>
          <a:prstGeom prst="rect">
            <a:avLst/>
          </a:prstGeom>
        </p:spPr>
        <p:txBody>
          <a:bodyPr wrap="square">
            <a:spAutoFit/>
          </a:bodyPr>
          <a:lstStyle/>
          <a:p>
            <a:r>
              <a:rPr lang="zh-CN" altLang="zh-CN" dirty="0"/>
              <a:t>重载的方法如下，参数</a:t>
            </a:r>
            <a:r>
              <a:rPr lang="en-US" altLang="zh-CN" dirty="0"/>
              <a:t>object</a:t>
            </a:r>
            <a:r>
              <a:rPr lang="zh-CN" altLang="zh-CN" dirty="0"/>
              <a:t>将传递给</a:t>
            </a:r>
            <a:r>
              <a:rPr lang="en-US" altLang="zh-CN" dirty="0" err="1"/>
              <a:t>WaitCallback</a:t>
            </a:r>
            <a:r>
              <a:rPr lang="zh-CN" altLang="zh-CN" dirty="0"/>
              <a:t>所代表的方法：</a:t>
            </a:r>
          </a:p>
        </p:txBody>
      </p:sp>
      <p:sp>
        <p:nvSpPr>
          <p:cNvPr id="6" name="圆角矩形 5"/>
          <p:cNvSpPr/>
          <p:nvPr/>
        </p:nvSpPr>
        <p:spPr>
          <a:xfrm>
            <a:off x="1621878" y="3719141"/>
            <a:ext cx="8776763" cy="408623"/>
          </a:xfrm>
          <a:prstGeom prst="roundRect">
            <a:avLst/>
          </a:prstGeom>
          <a:solidFill>
            <a:srgbClr val="EDD0D0"/>
          </a:solidFill>
        </p:spPr>
        <p:txBody>
          <a:bodyPr wrap="square">
            <a:spAutoFit/>
          </a:bodyPr>
          <a:lstStyle/>
          <a:p>
            <a:r>
              <a:rPr lang="en-US" altLang="zh-CN" dirty="0"/>
              <a:t>public static </a:t>
            </a:r>
            <a:r>
              <a:rPr lang="en-US" altLang="zh-CN" dirty="0" err="1"/>
              <a:t>bool</a:t>
            </a:r>
            <a:r>
              <a:rPr lang="en-US" altLang="zh-CN" dirty="0"/>
              <a:t> </a:t>
            </a:r>
            <a:r>
              <a:rPr lang="en-US" altLang="zh-CN" dirty="0" err="1"/>
              <a:t>QueueUserWorkItem</a:t>
            </a:r>
            <a:r>
              <a:rPr lang="en-US" altLang="zh-CN" dirty="0"/>
              <a:t>(</a:t>
            </a:r>
            <a:r>
              <a:rPr lang="en-US" altLang="zh-CN" dirty="0" err="1"/>
              <a:t>WaitCallback</a:t>
            </a:r>
            <a:r>
              <a:rPr lang="en-US" altLang="zh-CN" dirty="0"/>
              <a:t>, object);</a:t>
            </a:r>
            <a:endParaRPr lang="zh-CN" altLang="zh-CN" dirty="0"/>
          </a:p>
        </p:txBody>
      </p:sp>
    </p:spTree>
    <p:extLst>
      <p:ext uri="{BB962C8B-B14F-4D97-AF65-F5344CB8AC3E}">
        <p14:creationId xmlns:p14="http://schemas.microsoft.com/office/powerpoint/2010/main" val="4260224378"/>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5346283" y="3419230"/>
            <a:ext cx="1733785" cy="482919"/>
          </a:xfrm>
          <a:prstGeom prst="rect">
            <a:avLst/>
          </a:prstGeom>
        </p:spPr>
        <p:txBody>
          <a:bodyPr wrap="square" lIns="144000" tIns="0" rIns="144000" bIns="0">
            <a:noAutofit/>
          </a:bodyPr>
          <a:lstStyle/>
          <a:p>
            <a:r>
              <a:rPr lang="zh-CN" altLang="zh-CN" sz="2800" b="1" dirty="0" smtClean="0"/>
              <a:t>定</a:t>
            </a:r>
            <a:r>
              <a:rPr lang="en-US" altLang="zh-CN" sz="2800" b="1" dirty="0" smtClean="0"/>
              <a:t> </a:t>
            </a:r>
            <a:r>
              <a:rPr lang="zh-CN" altLang="zh-CN" sz="2800" b="1" dirty="0" smtClean="0"/>
              <a:t>时</a:t>
            </a:r>
            <a:r>
              <a:rPr lang="en-US" altLang="zh-CN" sz="2800" b="1" dirty="0" smtClean="0"/>
              <a:t> </a:t>
            </a:r>
            <a:r>
              <a:rPr lang="zh-CN" altLang="zh-CN" sz="2800" b="1" dirty="0" smtClean="0"/>
              <a:t>器</a:t>
            </a:r>
            <a:endParaRPr lang="zh-CN" altLang="zh-CN" sz="2800" b="1" dirty="0"/>
          </a:p>
        </p:txBody>
      </p:sp>
    </p:spTree>
    <p:extLst>
      <p:ext uri="{BB962C8B-B14F-4D97-AF65-F5344CB8AC3E}">
        <p14:creationId xmlns:p14="http://schemas.microsoft.com/office/powerpoint/2010/main" val="1376916485"/>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smtClean="0"/>
              <a:t>定</a:t>
            </a:r>
            <a:r>
              <a:rPr lang="en-US" altLang="zh-CN" sz="2800" b="1" dirty="0" smtClean="0"/>
              <a:t> </a:t>
            </a:r>
            <a:r>
              <a:rPr lang="zh-CN" altLang="zh-CN" sz="2800" b="1" dirty="0" smtClean="0"/>
              <a:t>时</a:t>
            </a:r>
            <a:r>
              <a:rPr lang="en-US" altLang="zh-CN" sz="2800" b="1" dirty="0" smtClean="0"/>
              <a:t> </a:t>
            </a:r>
            <a:r>
              <a:rPr lang="zh-CN" altLang="zh-CN" sz="2800" b="1" dirty="0" smtClean="0"/>
              <a:t>器</a:t>
            </a:r>
            <a:endParaRPr lang="zh-CN" altLang="zh-CN" sz="2800" b="1" dirty="0"/>
          </a:p>
        </p:txBody>
      </p:sp>
      <p:sp>
        <p:nvSpPr>
          <p:cNvPr id="3" name="TextBox 2"/>
          <p:cNvSpPr txBox="1"/>
          <p:nvPr/>
        </p:nvSpPr>
        <p:spPr>
          <a:xfrm>
            <a:off x="1095153" y="1265274"/>
            <a:ext cx="9781954" cy="869533"/>
          </a:xfrm>
          <a:prstGeom prst="rect">
            <a:avLst/>
          </a:prstGeom>
          <a:noFill/>
        </p:spPr>
        <p:txBody>
          <a:bodyPr wrap="square" rtlCol="0">
            <a:spAutoFit/>
          </a:bodyPr>
          <a:lstStyle/>
          <a:p>
            <a:pPr indent="446088">
              <a:lnSpc>
                <a:spcPct val="150000"/>
              </a:lnSpc>
            </a:pPr>
            <a:r>
              <a:rPr lang="zh-CN" altLang="zh-CN" dirty="0"/>
              <a:t>定时器启动后，系统将自动建立一个新线程，并在这个线程里执行用户指定的函数。初始化一个</a:t>
            </a:r>
            <a:r>
              <a:rPr lang="en-US" altLang="zh-CN" dirty="0"/>
              <a:t>Timer</a:t>
            </a:r>
            <a:r>
              <a:rPr lang="zh-CN" altLang="zh-CN" dirty="0"/>
              <a:t>对象</a:t>
            </a:r>
            <a:r>
              <a:rPr lang="zh-CN" altLang="zh-CN" dirty="0" smtClean="0"/>
              <a:t>：</a:t>
            </a:r>
            <a:endParaRPr lang="zh-CN" altLang="zh-CN" dirty="0"/>
          </a:p>
        </p:txBody>
      </p:sp>
      <p:sp>
        <p:nvSpPr>
          <p:cNvPr id="4" name="圆角矩形 3"/>
          <p:cNvSpPr/>
          <p:nvPr/>
        </p:nvSpPr>
        <p:spPr>
          <a:xfrm>
            <a:off x="1660954" y="2154668"/>
            <a:ext cx="8780218" cy="408623"/>
          </a:xfrm>
          <a:prstGeom prst="roundRect">
            <a:avLst/>
          </a:prstGeom>
          <a:solidFill>
            <a:srgbClr val="EDD0D0"/>
          </a:solidFill>
        </p:spPr>
        <p:txBody>
          <a:bodyPr wrap="square">
            <a:spAutoFit/>
          </a:bodyPr>
          <a:lstStyle/>
          <a:p>
            <a:r>
              <a:rPr lang="en-US" altLang="zh-CN" dirty="0"/>
              <a:t>Timer </a:t>
            </a:r>
            <a:r>
              <a:rPr lang="en-US" altLang="zh-CN" dirty="0" err="1"/>
              <a:t>timer</a:t>
            </a:r>
            <a:r>
              <a:rPr lang="en-US" altLang="zh-CN" dirty="0"/>
              <a:t> = new Timer(</a:t>
            </a:r>
            <a:r>
              <a:rPr lang="en-US" altLang="zh-CN" dirty="0" err="1"/>
              <a:t>timerDelegate</a:t>
            </a:r>
            <a:r>
              <a:rPr lang="en-US" altLang="zh-CN" dirty="0"/>
              <a:t>, s,1000, 1000);</a:t>
            </a:r>
            <a:endParaRPr lang="zh-CN" altLang="zh-CN" dirty="0"/>
          </a:p>
        </p:txBody>
      </p:sp>
      <p:sp>
        <p:nvSpPr>
          <p:cNvPr id="5" name="TextBox 4"/>
          <p:cNvSpPr txBox="1"/>
          <p:nvPr/>
        </p:nvSpPr>
        <p:spPr>
          <a:xfrm>
            <a:off x="1095153" y="2584510"/>
            <a:ext cx="9781954" cy="1754326"/>
          </a:xfrm>
          <a:prstGeom prst="rect">
            <a:avLst/>
          </a:prstGeom>
          <a:noFill/>
        </p:spPr>
        <p:txBody>
          <a:bodyPr wrap="square" rtlCol="0">
            <a:spAutoFit/>
          </a:bodyPr>
          <a:lstStyle/>
          <a:p>
            <a:pPr indent="446088">
              <a:lnSpc>
                <a:spcPct val="150000"/>
              </a:lnSpc>
            </a:pPr>
            <a:r>
              <a:rPr lang="zh-CN" altLang="zh-CN" dirty="0"/>
              <a:t>第</a:t>
            </a:r>
            <a:r>
              <a:rPr lang="en-US" altLang="zh-CN" dirty="0"/>
              <a:t>1</a:t>
            </a:r>
            <a:r>
              <a:rPr lang="zh-CN" altLang="zh-CN" dirty="0"/>
              <a:t>个参数指定</a:t>
            </a:r>
            <a:r>
              <a:rPr lang="en-US" altLang="zh-CN" dirty="0" err="1"/>
              <a:t>TimerCallback</a:t>
            </a:r>
            <a:r>
              <a:rPr lang="zh-CN" altLang="zh-CN" dirty="0"/>
              <a:t>代理对象；第</a:t>
            </a:r>
            <a:r>
              <a:rPr lang="en-US" altLang="zh-CN" dirty="0"/>
              <a:t>2</a:t>
            </a:r>
            <a:r>
              <a:rPr lang="zh-CN" altLang="zh-CN" dirty="0"/>
              <a:t>个参数的意义跟上面提到的</a:t>
            </a:r>
            <a:r>
              <a:rPr lang="en-US" altLang="zh-CN" dirty="0" err="1"/>
              <a:t>WaitCallback</a:t>
            </a:r>
            <a:r>
              <a:rPr lang="zh-CN" altLang="zh-CN" dirty="0"/>
              <a:t>代理对象一样，作为一个对象传递给要调用的方法；第</a:t>
            </a:r>
            <a:r>
              <a:rPr lang="en-US" altLang="zh-CN" dirty="0"/>
              <a:t>3</a:t>
            </a:r>
            <a:r>
              <a:rPr lang="zh-CN" altLang="zh-CN" dirty="0"/>
              <a:t>个参数是延迟时间—计时开始的时刻距现在的时间，单位是毫秒；第</a:t>
            </a:r>
            <a:r>
              <a:rPr lang="en-US" altLang="zh-CN" dirty="0"/>
              <a:t>4</a:t>
            </a:r>
            <a:r>
              <a:rPr lang="zh-CN" altLang="zh-CN" dirty="0"/>
              <a:t>个参数是定时器的时间间隔—计时开始以后，每隔相同的一段时间，</a:t>
            </a:r>
            <a:r>
              <a:rPr lang="en-US" altLang="zh-CN" dirty="0" err="1"/>
              <a:t>TimerCallback</a:t>
            </a:r>
            <a:r>
              <a:rPr lang="zh-CN" altLang="zh-CN" dirty="0"/>
              <a:t>所代表的方法被调用一次，单位也是毫秒。</a:t>
            </a:r>
            <a:endParaRPr lang="zh-CN" altLang="en-US" dirty="0"/>
          </a:p>
        </p:txBody>
      </p:sp>
    </p:spTree>
    <p:extLst>
      <p:ext uri="{BB962C8B-B14F-4D97-AF65-F5344CB8AC3E}">
        <p14:creationId xmlns:p14="http://schemas.microsoft.com/office/powerpoint/2010/main" val="805439453"/>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smtClean="0"/>
              <a:t>定</a:t>
            </a:r>
            <a:r>
              <a:rPr lang="en-US" altLang="zh-CN" sz="2800" b="1" dirty="0" smtClean="0"/>
              <a:t> </a:t>
            </a:r>
            <a:r>
              <a:rPr lang="zh-CN" altLang="zh-CN" sz="2800" b="1" dirty="0" smtClean="0"/>
              <a:t>时</a:t>
            </a:r>
            <a:r>
              <a:rPr lang="en-US" altLang="zh-CN" sz="2800" b="1" dirty="0" smtClean="0"/>
              <a:t> </a:t>
            </a:r>
            <a:r>
              <a:rPr lang="zh-CN" altLang="zh-CN" sz="2800" b="1" dirty="0" smtClean="0"/>
              <a:t>器</a:t>
            </a:r>
            <a:endParaRPr lang="zh-CN" altLang="zh-CN" sz="2800" b="1" dirty="0"/>
          </a:p>
        </p:txBody>
      </p:sp>
      <p:sp>
        <p:nvSpPr>
          <p:cNvPr id="3" name="TextBox 2"/>
          <p:cNvSpPr txBox="1"/>
          <p:nvPr/>
        </p:nvSpPr>
        <p:spPr>
          <a:xfrm>
            <a:off x="999460" y="1233377"/>
            <a:ext cx="9941442" cy="869533"/>
          </a:xfrm>
          <a:prstGeom prst="rect">
            <a:avLst/>
          </a:prstGeom>
          <a:noFill/>
        </p:spPr>
        <p:txBody>
          <a:bodyPr wrap="square" rtlCol="0">
            <a:spAutoFit/>
          </a:bodyPr>
          <a:lstStyle/>
          <a:p>
            <a:pPr indent="446088">
              <a:lnSpc>
                <a:spcPct val="150000"/>
              </a:lnSpc>
            </a:pPr>
            <a:r>
              <a:rPr lang="zh-CN" altLang="zh-CN" dirty="0"/>
              <a:t>定时器的设置是可以改变的，调用</a:t>
            </a:r>
            <a:r>
              <a:rPr lang="en-US" altLang="zh-CN" dirty="0" err="1"/>
              <a:t>Timer.Change</a:t>
            </a:r>
            <a:r>
              <a:rPr lang="en-US" altLang="zh-CN" dirty="0"/>
              <a:t>()</a:t>
            </a:r>
            <a:r>
              <a:rPr lang="zh-CN" altLang="zh-CN" dirty="0"/>
              <a:t>方法即可，这是一个参数类型重载的方法，一般使用的原型如下</a:t>
            </a:r>
            <a:r>
              <a:rPr lang="zh-CN" altLang="zh-CN" dirty="0" smtClean="0"/>
              <a:t>：</a:t>
            </a:r>
            <a:endParaRPr lang="zh-CN" altLang="zh-CN" dirty="0"/>
          </a:p>
        </p:txBody>
      </p:sp>
      <p:sp>
        <p:nvSpPr>
          <p:cNvPr id="4" name="圆角矩形 3"/>
          <p:cNvSpPr/>
          <p:nvPr/>
        </p:nvSpPr>
        <p:spPr>
          <a:xfrm>
            <a:off x="1674345" y="2181078"/>
            <a:ext cx="8905049" cy="408623"/>
          </a:xfrm>
          <a:prstGeom prst="roundRect">
            <a:avLst/>
          </a:prstGeom>
          <a:solidFill>
            <a:srgbClr val="EDD0D0"/>
          </a:solidFill>
        </p:spPr>
        <p:txBody>
          <a:bodyPr wrap="square">
            <a:spAutoFit/>
          </a:bodyPr>
          <a:lstStyle/>
          <a:p>
            <a:r>
              <a:rPr lang="en-US" altLang="zh-CN" dirty="0"/>
              <a:t>public </a:t>
            </a:r>
            <a:r>
              <a:rPr lang="en-US" altLang="zh-CN" dirty="0" err="1"/>
              <a:t>bool</a:t>
            </a:r>
            <a:r>
              <a:rPr lang="en-US" altLang="zh-CN" dirty="0"/>
              <a:t> Change(long, long); </a:t>
            </a:r>
            <a:endParaRPr lang="zh-CN" altLang="zh-CN" dirty="0"/>
          </a:p>
        </p:txBody>
      </p:sp>
      <p:sp>
        <p:nvSpPr>
          <p:cNvPr id="5" name="矩形 4"/>
          <p:cNvSpPr/>
          <p:nvPr/>
        </p:nvSpPr>
        <p:spPr>
          <a:xfrm>
            <a:off x="1568832" y="2691441"/>
            <a:ext cx="4801314" cy="369332"/>
          </a:xfrm>
          <a:prstGeom prst="rect">
            <a:avLst/>
          </a:prstGeom>
        </p:spPr>
        <p:txBody>
          <a:bodyPr wrap="none">
            <a:spAutoFit/>
          </a:bodyPr>
          <a:lstStyle/>
          <a:p>
            <a:r>
              <a:rPr lang="zh-CN" altLang="zh-CN" dirty="0"/>
              <a:t>下面这行代码将设置好的定时器进行了修改：</a:t>
            </a:r>
          </a:p>
        </p:txBody>
      </p:sp>
      <p:sp>
        <p:nvSpPr>
          <p:cNvPr id="6" name="圆角矩形 5"/>
          <p:cNvSpPr/>
          <p:nvPr/>
        </p:nvSpPr>
        <p:spPr>
          <a:xfrm>
            <a:off x="1674344" y="3036999"/>
            <a:ext cx="8905049" cy="408623"/>
          </a:xfrm>
          <a:prstGeom prst="roundRect">
            <a:avLst/>
          </a:prstGeom>
          <a:solidFill>
            <a:srgbClr val="EDD0D0"/>
          </a:solidFill>
        </p:spPr>
        <p:txBody>
          <a:bodyPr wrap="square">
            <a:spAutoFit/>
          </a:bodyPr>
          <a:lstStyle/>
          <a:p>
            <a:r>
              <a:rPr lang="en-US" altLang="zh-CN" dirty="0" err="1"/>
              <a:t>timer.Change</a:t>
            </a:r>
            <a:r>
              <a:rPr lang="en-US" altLang="zh-CN" dirty="0"/>
              <a:t>(10000,2000);</a:t>
            </a:r>
            <a:endParaRPr lang="zh-CN" altLang="zh-CN" dirty="0"/>
          </a:p>
        </p:txBody>
      </p:sp>
      <p:sp>
        <p:nvSpPr>
          <p:cNvPr id="7" name="矩形 6"/>
          <p:cNvSpPr/>
          <p:nvPr/>
        </p:nvSpPr>
        <p:spPr>
          <a:xfrm>
            <a:off x="1568832" y="3550721"/>
            <a:ext cx="8001283" cy="369332"/>
          </a:xfrm>
          <a:prstGeom prst="rect">
            <a:avLst/>
          </a:prstGeom>
        </p:spPr>
        <p:txBody>
          <a:bodyPr wrap="square">
            <a:spAutoFit/>
          </a:bodyPr>
          <a:lstStyle/>
          <a:p>
            <a:r>
              <a:rPr lang="zh-CN" altLang="zh-CN" dirty="0"/>
              <a:t>定时器</a:t>
            </a:r>
            <a:r>
              <a:rPr lang="en-US" altLang="zh-CN" dirty="0"/>
              <a:t>timer</a:t>
            </a:r>
            <a:r>
              <a:rPr lang="zh-CN" altLang="zh-CN" dirty="0"/>
              <a:t>的时间间隔被重新设定为</a:t>
            </a:r>
            <a:r>
              <a:rPr lang="en-US" altLang="zh-CN" dirty="0"/>
              <a:t>2</a:t>
            </a:r>
            <a:r>
              <a:rPr lang="zh-CN" altLang="zh-CN" dirty="0"/>
              <a:t>秒，停止计时</a:t>
            </a:r>
            <a:r>
              <a:rPr lang="en-US" altLang="zh-CN" dirty="0"/>
              <a:t>10</a:t>
            </a:r>
            <a:r>
              <a:rPr lang="zh-CN" altLang="zh-CN" dirty="0"/>
              <a:t>秒后生效。</a:t>
            </a:r>
          </a:p>
        </p:txBody>
      </p:sp>
    </p:spTree>
    <p:extLst>
      <p:ext uri="{BB962C8B-B14F-4D97-AF65-F5344CB8AC3E}">
        <p14:creationId xmlns:p14="http://schemas.microsoft.com/office/powerpoint/2010/main" val="1193993988"/>
      </p:ext>
    </p:extLst>
  </p:cSld>
  <p:clrMapOvr>
    <a:masterClrMapping/>
  </p:clrMapOvr>
  <mc:AlternateContent xmlns:mc="http://schemas.openxmlformats.org/markup-compatibility/2006" xmlns:p14="http://schemas.microsoft.com/office/powerpoint/2010/main">
    <mc:Choice Requires="p14">
      <p:transition spd="slow" p14:dur="1600" advClick="0" advTm="0">
        <p14:prism isContent="1"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4670504" y="3419230"/>
            <a:ext cx="2872684" cy="482919"/>
          </a:xfrm>
          <a:prstGeom prst="rect">
            <a:avLst/>
          </a:prstGeom>
        </p:spPr>
        <p:txBody>
          <a:bodyPr wrap="square" lIns="144000" tIns="0" rIns="144000" bIns="0">
            <a:noAutofit/>
          </a:bodyPr>
          <a:lstStyle/>
          <a:p>
            <a:r>
              <a:rPr lang="zh-CN" altLang="zh-CN" sz="2800" b="1" dirty="0"/>
              <a:t>同步基元</a:t>
            </a:r>
            <a:r>
              <a:rPr lang="en-US" altLang="zh-CN" sz="2800" b="1" dirty="0" err="1"/>
              <a:t>Mutex</a:t>
            </a:r>
            <a:endParaRPr lang="zh-CN" altLang="zh-CN" sz="2800" b="1" dirty="0"/>
          </a:p>
        </p:txBody>
      </p:sp>
    </p:spTree>
    <p:extLst>
      <p:ext uri="{BB962C8B-B14F-4D97-AF65-F5344CB8AC3E}">
        <p14:creationId xmlns:p14="http://schemas.microsoft.com/office/powerpoint/2010/main" val="2378085830"/>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5665" y="1371600"/>
            <a:ext cx="10217888" cy="3000821"/>
          </a:xfrm>
          <a:prstGeom prst="rect">
            <a:avLst/>
          </a:prstGeom>
          <a:noFill/>
        </p:spPr>
        <p:txBody>
          <a:bodyPr wrap="square" rtlCol="0">
            <a:spAutoFit/>
          </a:bodyPr>
          <a:lstStyle/>
          <a:p>
            <a:pPr indent="446088">
              <a:lnSpc>
                <a:spcPct val="150000"/>
              </a:lnSpc>
            </a:pPr>
            <a:r>
              <a:rPr lang="zh-CN" altLang="zh-CN" dirty="0"/>
              <a:t>最简单的方式就是使用同步基元</a:t>
            </a:r>
            <a:r>
              <a:rPr lang="en-US" altLang="zh-CN" dirty="0" err="1"/>
              <a:t>Mutex</a:t>
            </a:r>
            <a:r>
              <a:rPr lang="zh-CN" altLang="zh-CN" dirty="0"/>
              <a:t>类。它是一个实现互斥机制的对象，线程使用</a:t>
            </a:r>
            <a:r>
              <a:rPr lang="en-US" altLang="zh-CN" dirty="0" err="1"/>
              <a:t>Mutex.WaitOne</a:t>
            </a:r>
            <a:r>
              <a:rPr lang="en-US" altLang="zh-CN" dirty="0"/>
              <a:t>()</a:t>
            </a:r>
            <a:r>
              <a:rPr lang="zh-CN" altLang="zh-CN" dirty="0"/>
              <a:t>方法等待</a:t>
            </a:r>
            <a:r>
              <a:rPr lang="en-US" altLang="zh-CN" dirty="0" err="1"/>
              <a:t>Mutex</a:t>
            </a:r>
            <a:r>
              <a:rPr lang="zh-CN" altLang="zh-CN" dirty="0"/>
              <a:t>对象被释放，一旦释放，该线程就自动拥有了这个对象，直到它调用</a:t>
            </a:r>
            <a:r>
              <a:rPr lang="en-US" altLang="zh-CN" dirty="0" err="1"/>
              <a:t>Mutex.ReleaseMutex</a:t>
            </a:r>
            <a:r>
              <a:rPr lang="en-US" altLang="zh-CN" dirty="0"/>
              <a:t>()</a:t>
            </a:r>
            <a:r>
              <a:rPr lang="zh-CN" altLang="zh-CN" dirty="0"/>
              <a:t>方法释放这个对象，而在此期间，其他任何想要获取这个</a:t>
            </a:r>
            <a:r>
              <a:rPr lang="en-US" altLang="zh-CN" dirty="0" err="1"/>
              <a:t>Mutex</a:t>
            </a:r>
            <a:r>
              <a:rPr lang="zh-CN" altLang="zh-CN" dirty="0"/>
              <a:t>对象的线程只有等待</a:t>
            </a:r>
            <a:r>
              <a:rPr lang="zh-CN" altLang="zh-CN" dirty="0" smtClean="0"/>
              <a:t>。</a:t>
            </a:r>
            <a:endParaRPr lang="en-US" altLang="zh-CN" dirty="0" smtClean="0"/>
          </a:p>
          <a:p>
            <a:pPr indent="446088">
              <a:lnSpc>
                <a:spcPct val="150000"/>
              </a:lnSpc>
            </a:pPr>
            <a:r>
              <a:rPr lang="zh-CN" altLang="zh-CN" dirty="0"/>
              <a:t>【例</a:t>
            </a:r>
            <a:r>
              <a:rPr lang="en-US" altLang="zh-CN" b="1" dirty="0"/>
              <a:t>6.10</a:t>
            </a:r>
            <a:r>
              <a:rPr lang="zh-CN" altLang="zh-CN" dirty="0"/>
              <a:t>】 </a:t>
            </a:r>
            <a:r>
              <a:rPr lang="en-US" altLang="zh-CN" dirty="0" err="1"/>
              <a:t>Mutex</a:t>
            </a:r>
            <a:r>
              <a:rPr lang="zh-CN" altLang="zh-CN" dirty="0"/>
              <a:t>的使用。</a:t>
            </a:r>
          </a:p>
          <a:p>
            <a:pPr indent="446088">
              <a:lnSpc>
                <a:spcPct val="150000"/>
              </a:lnSpc>
            </a:pPr>
            <a:r>
              <a:rPr lang="zh-CN" altLang="zh-CN" dirty="0">
                <a:hlinkClick r:id="rId2" action="ppaction://hlinkfile"/>
              </a:rPr>
              <a:t>新建控制台程序，</a:t>
            </a:r>
            <a:r>
              <a:rPr lang="zh-CN" altLang="zh-CN" dirty="0" smtClean="0">
                <a:hlinkClick r:id="rId2" action="ppaction://hlinkfile"/>
              </a:rPr>
              <a:t>代码</a:t>
            </a:r>
            <a:r>
              <a:rPr lang="zh-CN" altLang="en-US" dirty="0" smtClean="0">
                <a:hlinkClick r:id="rId2" action="ppaction://hlinkfile"/>
              </a:rPr>
              <a:t>。</a:t>
            </a:r>
            <a:endParaRPr lang="zh-CN" altLang="zh-CN" dirty="0"/>
          </a:p>
          <a:p>
            <a:pPr indent="446088">
              <a:lnSpc>
                <a:spcPct val="150000"/>
              </a:lnSpc>
            </a:pPr>
            <a:r>
              <a:rPr lang="zh-CN" altLang="zh-CN" dirty="0"/>
              <a:t>运行程序，</a:t>
            </a:r>
            <a:r>
              <a:rPr lang="en-US" altLang="zh-CN" dirty="0"/>
              <a:t>3</a:t>
            </a:r>
            <a:r>
              <a:rPr lang="zh-CN" altLang="zh-CN" dirty="0"/>
              <a:t>个线程在</a:t>
            </a:r>
            <a:r>
              <a:rPr lang="en-US" altLang="zh-CN" dirty="0" err="1"/>
              <a:t>Mutex</a:t>
            </a:r>
            <a:r>
              <a:rPr lang="zh-CN" altLang="zh-CN" dirty="0"/>
              <a:t>的协调下，有条不紊地启动和停止执行，如图</a:t>
            </a:r>
            <a:r>
              <a:rPr lang="en-US" altLang="zh-CN" dirty="0"/>
              <a:t>6.12</a:t>
            </a:r>
            <a:r>
              <a:rPr lang="zh-CN" altLang="zh-CN" dirty="0"/>
              <a:t>所示。</a:t>
            </a:r>
          </a:p>
        </p:txBody>
      </p:sp>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同步基元</a:t>
            </a:r>
            <a:r>
              <a:rPr lang="en-US" altLang="zh-CN" sz="2800" b="1" dirty="0" err="1"/>
              <a:t>Mutex</a:t>
            </a:r>
            <a:endParaRPr lang="zh-CN" altLang="zh-CN" sz="2800" b="1" dirty="0"/>
          </a:p>
        </p:txBody>
      </p:sp>
      <p:pic>
        <p:nvPicPr>
          <p:cNvPr id="12290" name="图片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065" y="4372421"/>
            <a:ext cx="1169544" cy="1377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4284632"/>
      </p:ext>
    </p:extLst>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xmlns=""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xmlns=""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xmlns=""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xmlns=""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xmlns=""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xmlns=""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xmlns=""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xmlns=""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xmlns=""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xmlns=""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xmlns=""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xmlns=""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xmlns=""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xmlns=""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xmlns=""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xmlns=""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xmlns=""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xmlns=""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xmlns=""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xmlns=""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xmlns=""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xmlns=""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xmlns=""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xmlns=""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xmlns=""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xmlns=""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xmlns=""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xmlns=""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xmlns=""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xmlns=""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xmlns=""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xmlns=""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xmlns=""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xmlns=""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xmlns=""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xmlns=""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xmlns=""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xmlns=""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xmlns=""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xmlns=""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xmlns=""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xmlns=""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xmlns=""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xmlns=""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xmlns=""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xmlns=""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xmlns=""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xmlns=""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xmlns=""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xmlns=""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xmlns=""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xmlns=""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xmlns=""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xmlns=""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xmlns=""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xmlns=""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xmlns=""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xmlns=""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xmlns=""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xmlns=""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xmlns=""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xmlns=""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xmlns=""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xmlns=""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xmlns=""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xmlns=""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xmlns=""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xmlns=""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xmlns=""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xmlns=""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xmlns=""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xmlns=""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xmlns=""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 xmlns:a16="http://schemas.microsoft.com/office/drawing/2014/main" id="{F3F3EE3B-757A-4D8C-BC82-A7A8EC5383FF}"/>
              </a:ext>
            </a:extLst>
          </p:cNvPr>
          <p:cNvSpPr txBox="1"/>
          <p:nvPr/>
        </p:nvSpPr>
        <p:spPr>
          <a:xfrm>
            <a:off x="3146134" y="1498184"/>
            <a:ext cx="5942652"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a:solidFill>
                  <a:srgbClr val="9F604C"/>
                </a:solidFill>
                <a:latin typeface="+mj-ea"/>
                <a:ea typeface="+mj-ea"/>
              </a:rPr>
              <a:t>6</a:t>
            </a:r>
            <a:r>
              <a:rPr lang="zh-CN" altLang="en-US" sz="5400" b="1" dirty="0" smtClean="0">
                <a:solidFill>
                  <a:srgbClr val="9F604C"/>
                </a:solidFill>
                <a:latin typeface="+mj-ea"/>
                <a:ea typeface="+mj-ea"/>
              </a:rPr>
              <a:t>章 </a:t>
            </a:r>
            <a:r>
              <a:rPr lang="en-US" altLang="zh-CN" sz="5400" b="1" dirty="0">
                <a:solidFill>
                  <a:srgbClr val="9F604C"/>
                </a:solidFill>
              </a:rPr>
              <a:t>C#</a:t>
            </a:r>
            <a:r>
              <a:rPr lang="zh-CN" altLang="zh-CN" sz="5400" b="1" dirty="0">
                <a:solidFill>
                  <a:srgbClr val="9F604C"/>
                </a:solidFill>
              </a:rPr>
              <a:t>线程技术</a:t>
            </a:r>
          </a:p>
        </p:txBody>
      </p:sp>
      <p:sp>
        <p:nvSpPr>
          <p:cNvPr id="120" name="文本框 16">
            <a:extLst>
              <a:ext uri="{FF2B5EF4-FFF2-40B4-BE49-F238E27FC236}">
                <a16:creationId xmlns="" xmlns:a16="http://schemas.microsoft.com/office/drawing/2014/main" id="{F3F3EE3B-757A-4D8C-BC82-A7A8EC5383FF}"/>
              </a:ext>
            </a:extLst>
          </p:cNvPr>
          <p:cNvSpPr txBox="1"/>
          <p:nvPr/>
        </p:nvSpPr>
        <p:spPr>
          <a:xfrm>
            <a:off x="6814446" y="3627470"/>
            <a:ext cx="3065263" cy="584775"/>
          </a:xfrm>
          <a:prstGeom prst="rect">
            <a:avLst/>
          </a:prstGeom>
          <a:noFill/>
        </p:spPr>
        <p:txBody>
          <a:bodyPr wrap="none" rtlCol="0">
            <a:spAutoFit/>
          </a:bodyPr>
          <a:lstStyle/>
          <a:p>
            <a:r>
              <a:rPr lang="en-US" altLang="zh-CN" sz="3200" b="1" dirty="0" smtClean="0"/>
              <a:t>——</a:t>
            </a:r>
            <a:r>
              <a:rPr lang="zh-CN" altLang="zh-CN" sz="3200" b="1" dirty="0"/>
              <a:t>线程的应用</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1131244243"/>
      </p:ext>
    </p:extLst>
  </p:cSld>
  <p:clrMapOvr>
    <a:masterClrMapping/>
  </p:clrMapOvr>
  <mc:AlternateContent xmlns:mc="http://schemas.openxmlformats.org/markup-compatibility/2006" xmlns:p14="http://schemas.microsoft.com/office/powerpoint/2010/main">
    <mc:Choice Requires="p14">
      <p:transition spd="slow" p14:dur="4400" advClick="0" advTm="0">
        <p14:honeycomb/>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进程的主线程</a:t>
            </a:r>
          </a:p>
        </p:txBody>
      </p:sp>
      <p:sp>
        <p:nvSpPr>
          <p:cNvPr id="4" name="TextBox 3"/>
          <p:cNvSpPr txBox="1"/>
          <p:nvPr/>
        </p:nvSpPr>
        <p:spPr>
          <a:xfrm>
            <a:off x="1041991" y="1509823"/>
            <a:ext cx="10185990" cy="923330"/>
          </a:xfrm>
          <a:prstGeom prst="rect">
            <a:avLst/>
          </a:prstGeom>
          <a:noFill/>
        </p:spPr>
        <p:txBody>
          <a:bodyPr wrap="square" rtlCol="0">
            <a:spAutoFit/>
          </a:bodyPr>
          <a:lstStyle/>
          <a:p>
            <a:pPr indent="446088"/>
            <a:r>
              <a:rPr lang="zh-CN" altLang="zh-CN" dirty="0" smtClean="0"/>
              <a:t>【</a:t>
            </a:r>
            <a:r>
              <a:rPr lang="zh-CN" altLang="zh-CN" dirty="0"/>
              <a:t>例</a:t>
            </a:r>
            <a:r>
              <a:rPr lang="en-US" altLang="zh-CN" b="1" dirty="0"/>
              <a:t>6.1</a:t>
            </a:r>
            <a:r>
              <a:rPr lang="zh-CN" altLang="zh-CN" dirty="0"/>
              <a:t>】 运行第</a:t>
            </a:r>
            <a:r>
              <a:rPr lang="en-US" altLang="zh-CN" dirty="0"/>
              <a:t>5</a:t>
            </a:r>
            <a:r>
              <a:rPr lang="zh-CN" altLang="zh-CN" dirty="0"/>
              <a:t>章【例</a:t>
            </a:r>
            <a:r>
              <a:rPr lang="en-US" altLang="zh-CN" dirty="0"/>
              <a:t>5.7</a:t>
            </a:r>
            <a:r>
              <a:rPr lang="zh-CN" altLang="zh-CN" dirty="0"/>
              <a:t>】的“文字抄写员”小程序，发现其不足之处。 运行程序</a:t>
            </a:r>
            <a:r>
              <a:rPr lang="en-US" altLang="zh-CN" dirty="0"/>
              <a:t>Ex5_7\</a:t>
            </a:r>
            <a:r>
              <a:rPr lang="en-US" altLang="zh-CN" dirty="0" err="1"/>
              <a:t>ProcessDelegate</a:t>
            </a:r>
            <a:r>
              <a:rPr lang="zh-CN" altLang="zh-CN" dirty="0"/>
              <a:t>，输入待抄写的文本后，勾选“文本区①”复选框，单击【提交】按钮，如图</a:t>
            </a:r>
            <a:r>
              <a:rPr lang="en-US" altLang="zh-CN" dirty="0"/>
              <a:t>6.2</a:t>
            </a:r>
            <a:r>
              <a:rPr lang="zh-CN" altLang="zh-CN" dirty="0"/>
              <a:t>所示，程序开始向文本区①中写入文字</a:t>
            </a:r>
            <a:r>
              <a:rPr lang="zh-CN" altLang="zh-CN" dirty="0" smtClean="0"/>
              <a:t>。</a:t>
            </a:r>
            <a:endParaRPr lang="zh-CN" altLang="zh-CN" dirty="0"/>
          </a:p>
        </p:txBody>
      </p:sp>
      <p:pic>
        <p:nvPicPr>
          <p:cNvPr id="2050" name="图片 1"/>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3936373" y="2577546"/>
            <a:ext cx="3623376" cy="328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9583102"/>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5283700" y="3397964"/>
            <a:ext cx="1751561" cy="482919"/>
          </a:xfrm>
          <a:prstGeom prst="rect">
            <a:avLst/>
          </a:prstGeom>
        </p:spPr>
        <p:txBody>
          <a:bodyPr wrap="square" lIns="144000" tIns="0" rIns="144000" bIns="0">
            <a:noAutofit/>
          </a:bodyPr>
          <a:lstStyle/>
          <a:p>
            <a:r>
              <a:rPr lang="zh-CN" altLang="zh-CN" sz="2800" b="1" dirty="0"/>
              <a:t>实时</a:t>
            </a:r>
            <a:r>
              <a:rPr lang="en-US" altLang="zh-CN" sz="2800" b="1" dirty="0"/>
              <a:t>GUI</a:t>
            </a:r>
            <a:r>
              <a:rPr lang="zh-CN" altLang="zh-CN" sz="2800" dirty="0"/>
              <a:t>　</a:t>
            </a:r>
            <a:endParaRPr lang="zh-CN" altLang="zh-CN" sz="2800" b="1" dirty="0"/>
          </a:p>
        </p:txBody>
      </p:sp>
    </p:spTree>
    <p:extLst>
      <p:ext uri="{BB962C8B-B14F-4D97-AF65-F5344CB8AC3E}">
        <p14:creationId xmlns:p14="http://schemas.microsoft.com/office/powerpoint/2010/main" val="625895309"/>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实时</a:t>
            </a:r>
            <a:r>
              <a:rPr lang="en-US" altLang="zh-CN" sz="2800" b="1" dirty="0"/>
              <a:t>GUI</a:t>
            </a:r>
            <a:r>
              <a:rPr lang="zh-CN" altLang="zh-CN" sz="2800" dirty="0"/>
              <a:t>　</a:t>
            </a:r>
            <a:endParaRPr lang="zh-CN" altLang="zh-CN" sz="2800" b="1" dirty="0"/>
          </a:p>
        </p:txBody>
      </p:sp>
      <p:sp>
        <p:nvSpPr>
          <p:cNvPr id="3" name="TextBox 2"/>
          <p:cNvSpPr txBox="1"/>
          <p:nvPr/>
        </p:nvSpPr>
        <p:spPr>
          <a:xfrm>
            <a:off x="1041991" y="1403498"/>
            <a:ext cx="10324214" cy="1477328"/>
          </a:xfrm>
          <a:prstGeom prst="rect">
            <a:avLst/>
          </a:prstGeom>
          <a:noFill/>
        </p:spPr>
        <p:txBody>
          <a:bodyPr wrap="square" rtlCol="0">
            <a:spAutoFit/>
          </a:bodyPr>
          <a:lstStyle/>
          <a:p>
            <a:pPr indent="446088"/>
            <a:r>
              <a:rPr lang="zh-CN" altLang="zh-CN" dirty="0"/>
              <a:t>【例</a:t>
            </a:r>
            <a:r>
              <a:rPr lang="en-US" altLang="zh-CN" b="1" dirty="0"/>
              <a:t>6.11</a:t>
            </a:r>
            <a:r>
              <a:rPr lang="zh-CN" altLang="zh-CN" dirty="0"/>
              <a:t>】 用线程实现“文字抄写员”小程序。</a:t>
            </a:r>
          </a:p>
          <a:p>
            <a:pPr indent="446088"/>
            <a:r>
              <a:rPr lang="zh-CN" altLang="zh-CN" dirty="0"/>
              <a:t>创建</a:t>
            </a:r>
            <a:r>
              <a:rPr lang="zh-CN" altLang="zh-CN" dirty="0">
                <a:hlinkClick r:id="rId2" action="ppaction://hlinkfile"/>
              </a:rPr>
              <a:t>工程</a:t>
            </a:r>
            <a:r>
              <a:rPr lang="en-US" altLang="zh-CN" dirty="0" err="1">
                <a:hlinkClick r:id="rId2" action="ppaction://hlinkfile"/>
              </a:rPr>
              <a:t>ThreadDelegate</a:t>
            </a:r>
            <a:r>
              <a:rPr lang="zh-CN" altLang="zh-CN" dirty="0">
                <a:hlinkClick r:id="rId2" action="ppaction://hlinkfile"/>
              </a:rPr>
              <a:t>，</a:t>
            </a:r>
            <a:r>
              <a:rPr lang="zh-CN" altLang="zh-CN" dirty="0" smtClean="0">
                <a:hlinkClick r:id="rId2" action="ppaction://hlinkfile"/>
              </a:rPr>
              <a:t>代码</a:t>
            </a:r>
            <a:r>
              <a:rPr lang="zh-CN" altLang="en-US" dirty="0" smtClean="0">
                <a:hlinkClick r:id="rId2" action="ppaction://hlinkfile"/>
              </a:rPr>
              <a:t>。</a:t>
            </a:r>
            <a:endParaRPr lang="en-US" altLang="zh-CN" dirty="0" smtClean="0"/>
          </a:p>
          <a:p>
            <a:pPr indent="446088"/>
            <a:r>
              <a:rPr lang="zh-CN" altLang="zh-CN" dirty="0"/>
              <a:t>从上段代码可见，在用户单击【提交】按钮后，主线程并不“亲自”执行过程代码，而是启动了另一个附加线程（本例为</a:t>
            </a:r>
            <a:r>
              <a:rPr lang="en-US" altLang="zh-CN" dirty="0" err="1"/>
              <a:t>tskThread</a:t>
            </a:r>
            <a:r>
              <a:rPr lang="zh-CN" altLang="zh-CN" dirty="0"/>
              <a:t>），由它来执行具体的操作，故在这个过程中，程序主界面依然可以接受用户的操作，如图</a:t>
            </a:r>
            <a:r>
              <a:rPr lang="en-US" altLang="zh-CN" dirty="0"/>
              <a:t>6.13</a:t>
            </a:r>
            <a:r>
              <a:rPr lang="zh-CN" altLang="zh-CN" dirty="0"/>
              <a:t>所</a:t>
            </a:r>
            <a:r>
              <a:rPr lang="zh-CN" altLang="zh-CN" dirty="0" smtClean="0"/>
              <a:t>示</a:t>
            </a:r>
            <a:r>
              <a:rPr lang="zh-CN" altLang="en-US" dirty="0" smtClean="0"/>
              <a:t>。</a:t>
            </a:r>
            <a:endParaRPr lang="zh-CN" altLang="zh-CN" dirty="0"/>
          </a:p>
        </p:txBody>
      </p:sp>
      <p:pic>
        <p:nvPicPr>
          <p:cNvPr id="13314" name="图片 1"/>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199859" y="2989447"/>
            <a:ext cx="3062177" cy="277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579729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5283700" y="3397964"/>
            <a:ext cx="1751561" cy="482919"/>
          </a:xfrm>
          <a:prstGeom prst="rect">
            <a:avLst/>
          </a:prstGeom>
        </p:spPr>
        <p:txBody>
          <a:bodyPr wrap="square" lIns="144000" tIns="0" rIns="144000" bIns="0">
            <a:noAutofit/>
          </a:bodyPr>
          <a:lstStyle/>
          <a:p>
            <a:r>
              <a:rPr lang="zh-CN" altLang="zh-CN" sz="2800" b="1" dirty="0"/>
              <a:t>并发任务</a:t>
            </a:r>
          </a:p>
        </p:txBody>
      </p:sp>
    </p:spTree>
    <p:extLst>
      <p:ext uri="{BB962C8B-B14F-4D97-AF65-F5344CB8AC3E}">
        <p14:creationId xmlns:p14="http://schemas.microsoft.com/office/powerpoint/2010/main" val="4265633989"/>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52622" y="1116419"/>
            <a:ext cx="9962707" cy="1754326"/>
          </a:xfrm>
          <a:prstGeom prst="rect">
            <a:avLst/>
          </a:prstGeom>
          <a:noFill/>
        </p:spPr>
        <p:txBody>
          <a:bodyPr wrap="square" rtlCol="0">
            <a:spAutoFit/>
          </a:bodyPr>
          <a:lstStyle/>
          <a:p>
            <a:pPr indent="446088"/>
            <a:r>
              <a:rPr lang="zh-CN" altLang="zh-CN" dirty="0"/>
              <a:t>【例</a:t>
            </a:r>
            <a:r>
              <a:rPr lang="en-US" altLang="zh-CN" baseline="-25000" dirty="0"/>
              <a:t> </a:t>
            </a:r>
            <a:r>
              <a:rPr lang="en-US" altLang="zh-CN" b="1" dirty="0"/>
              <a:t>6.12</a:t>
            </a:r>
            <a:r>
              <a:rPr lang="zh-CN" altLang="zh-CN" dirty="0"/>
              <a:t>】 用多线程演示向两个文本框中同时写入文本。</a:t>
            </a:r>
          </a:p>
          <a:p>
            <a:pPr indent="446088"/>
            <a:r>
              <a:rPr lang="zh-CN" altLang="zh-CN" dirty="0">
                <a:hlinkClick r:id="rId2" action="ppaction://hlinkfile"/>
              </a:rPr>
              <a:t>创建工程</a:t>
            </a:r>
            <a:r>
              <a:rPr lang="en-US" altLang="zh-CN" dirty="0" err="1">
                <a:hlinkClick r:id="rId2" action="ppaction://hlinkfile"/>
              </a:rPr>
              <a:t>MultiThread</a:t>
            </a:r>
            <a:r>
              <a:rPr lang="zh-CN" altLang="zh-CN" dirty="0">
                <a:hlinkClick r:id="rId2" action="ppaction://hlinkfile"/>
              </a:rPr>
              <a:t>，</a:t>
            </a:r>
            <a:r>
              <a:rPr lang="zh-CN" altLang="zh-CN" dirty="0" smtClean="0">
                <a:hlinkClick r:id="rId2" action="ppaction://hlinkfile"/>
              </a:rPr>
              <a:t>代码</a:t>
            </a:r>
            <a:r>
              <a:rPr lang="zh-CN" altLang="en-US" dirty="0" smtClean="0">
                <a:hlinkClick r:id="rId2" action="ppaction://hlinkfile"/>
              </a:rPr>
              <a:t>。</a:t>
            </a:r>
            <a:endParaRPr lang="zh-CN" altLang="zh-CN" dirty="0"/>
          </a:p>
          <a:p>
            <a:pPr indent="446088"/>
            <a:r>
              <a:rPr lang="zh-CN" altLang="zh-CN" dirty="0"/>
              <a:t>图</a:t>
            </a:r>
            <a:r>
              <a:rPr lang="en-US" altLang="zh-CN" dirty="0"/>
              <a:t>6.14  </a:t>
            </a:r>
            <a:r>
              <a:rPr lang="zh-CN" altLang="zh-CN" dirty="0"/>
              <a:t>多线程并发抄写</a:t>
            </a:r>
            <a:r>
              <a:rPr lang="zh-CN" altLang="zh-CN" dirty="0" smtClean="0"/>
              <a:t>文本程序代码</a:t>
            </a:r>
            <a:r>
              <a:rPr lang="zh-CN" altLang="zh-CN" dirty="0"/>
              <a:t>中定义了两个方法</a:t>
            </a:r>
            <a:r>
              <a:rPr lang="en-US" altLang="zh-CN" dirty="0"/>
              <a:t>DoTsk1()</a:t>
            </a:r>
            <a:r>
              <a:rPr lang="zh-CN" altLang="zh-CN" dirty="0"/>
              <a:t>和</a:t>
            </a:r>
            <a:r>
              <a:rPr lang="en-US" altLang="zh-CN" dirty="0"/>
              <a:t>DoTsk2()</a:t>
            </a:r>
            <a:r>
              <a:rPr lang="zh-CN" altLang="zh-CN" dirty="0"/>
              <a:t>，分别用于完成写文本区①和写文本区②的任务，然后利用委托将两个方法分别与线程</a:t>
            </a:r>
            <a:r>
              <a:rPr lang="en-US" altLang="zh-CN" dirty="0"/>
              <a:t>tsk1Thread</a:t>
            </a:r>
            <a:r>
              <a:rPr lang="zh-CN" altLang="zh-CN" dirty="0"/>
              <a:t>和</a:t>
            </a:r>
            <a:r>
              <a:rPr lang="en-US" altLang="zh-CN" dirty="0"/>
              <a:t>tsk2Thread</a:t>
            </a:r>
            <a:r>
              <a:rPr lang="zh-CN" altLang="zh-CN" dirty="0"/>
              <a:t>绑定，这样一来，只要同时启动这两个线程，就可以向两个文本区同时写入文本。程序运行效果如图</a:t>
            </a:r>
            <a:r>
              <a:rPr lang="en-US" altLang="zh-CN" dirty="0"/>
              <a:t> 6.14</a:t>
            </a:r>
            <a:r>
              <a:rPr lang="zh-CN" altLang="zh-CN" dirty="0"/>
              <a:t>所示。 </a:t>
            </a:r>
            <a:endParaRPr lang="zh-CN" altLang="en-US" dirty="0"/>
          </a:p>
        </p:txBody>
      </p:sp>
      <p:pic>
        <p:nvPicPr>
          <p:cNvPr id="14338" name="图片 1"/>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300204" y="2971133"/>
            <a:ext cx="3248911" cy="295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并发任务</a:t>
            </a:r>
          </a:p>
        </p:txBody>
      </p:sp>
    </p:spTree>
    <p:extLst>
      <p:ext uri="{BB962C8B-B14F-4D97-AF65-F5344CB8AC3E}">
        <p14:creationId xmlns:p14="http://schemas.microsoft.com/office/powerpoint/2010/main" val="876586869"/>
      </p:ext>
    </p:extLst>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 xmlns:a16="http://schemas.microsoft.com/office/drawing/2014/main" id="{16B6C696-1217-4C60-A994-FA00551A1A02}"/>
              </a:ext>
            </a:extLst>
          </p:cNvPr>
          <p:cNvSpPr/>
          <p:nvPr/>
        </p:nvSpPr>
        <p:spPr>
          <a:xfrm>
            <a:off x="4723967" y="3369626"/>
            <a:ext cx="2973998" cy="482919"/>
          </a:xfrm>
          <a:prstGeom prst="rect">
            <a:avLst/>
          </a:prstGeom>
        </p:spPr>
        <p:txBody>
          <a:bodyPr wrap="square" lIns="144000" tIns="0" rIns="144000" bIns="0">
            <a:noAutofit/>
          </a:bodyPr>
          <a:lstStyle/>
          <a:p>
            <a:r>
              <a:rPr lang="zh-CN" altLang="zh-CN" sz="2800" b="1" dirty="0"/>
              <a:t>多线程编程思路</a:t>
            </a:r>
          </a:p>
        </p:txBody>
      </p:sp>
      <p:sp>
        <p:nvSpPr>
          <p:cNvPr id="2" name="矩形 1"/>
          <p:cNvSpPr/>
          <p:nvPr/>
        </p:nvSpPr>
        <p:spPr>
          <a:xfrm>
            <a:off x="4166351" y="3890616"/>
            <a:ext cx="2404826"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．用户线程与多线程</a:t>
            </a:r>
          </a:p>
        </p:txBody>
      </p:sp>
      <p:sp>
        <p:nvSpPr>
          <p:cNvPr id="3" name="矩形 2"/>
          <p:cNvSpPr/>
          <p:nvPr/>
        </p:nvSpPr>
        <p:spPr>
          <a:xfrm>
            <a:off x="6677507" y="3890616"/>
            <a:ext cx="1475084"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．编程思路</a:t>
            </a:r>
          </a:p>
        </p:txBody>
      </p:sp>
    </p:spTree>
    <p:extLst>
      <p:ext uri="{BB962C8B-B14F-4D97-AF65-F5344CB8AC3E}">
        <p14:creationId xmlns:p14="http://schemas.microsoft.com/office/powerpoint/2010/main" val="1245488335"/>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．用户线程与多线程</a:t>
            </a:r>
          </a:p>
        </p:txBody>
      </p:sp>
      <p:sp>
        <p:nvSpPr>
          <p:cNvPr id="4" name="TextBox 3"/>
          <p:cNvSpPr txBox="1"/>
          <p:nvPr/>
        </p:nvSpPr>
        <p:spPr>
          <a:xfrm>
            <a:off x="1233377" y="1722474"/>
            <a:ext cx="9314121" cy="2259699"/>
          </a:xfrm>
          <a:prstGeom prst="horizontalScroll">
            <a:avLst/>
          </a:prstGeom>
          <a:ln>
            <a:solidFill>
              <a:schemeClr val="bg1"/>
            </a:solidFill>
          </a:ln>
        </p:spPr>
        <p:style>
          <a:lnRef idx="1">
            <a:schemeClr val="accent2"/>
          </a:lnRef>
          <a:fillRef idx="3">
            <a:schemeClr val="accent2"/>
          </a:fillRef>
          <a:effectRef idx="2">
            <a:schemeClr val="accent2"/>
          </a:effectRef>
          <a:fontRef idx="minor">
            <a:schemeClr val="lt1"/>
          </a:fontRef>
        </p:style>
        <p:txBody>
          <a:bodyPr wrap="square" rtlCol="0">
            <a:spAutoFit/>
          </a:bodyPr>
          <a:lstStyle/>
          <a:p>
            <a:pPr>
              <a:lnSpc>
                <a:spcPct val="150000"/>
              </a:lnSpc>
            </a:pPr>
            <a:r>
              <a:rPr lang="en-US" altLang="zh-CN" dirty="0"/>
              <a:t>GUI</a:t>
            </a:r>
            <a:r>
              <a:rPr lang="zh-CN" altLang="zh-CN" dirty="0"/>
              <a:t>程序的交互性，使得只有一个主线程的程序应接不暇，正如一个公司不能单靠创始人支撑，必须雇佣很多各司其职的职员，这些职员可以比喻为线程。但是，职员再多，整个公司的运作和发展方向仍然必须由创始人（主线程）决策，为了有所区别，我们把普通职员所代表的线程称作“用户</a:t>
            </a:r>
            <a:r>
              <a:rPr lang="zh-CN" altLang="zh-CN" b="1" dirty="0"/>
              <a:t>线程</a:t>
            </a:r>
            <a:r>
              <a:rPr lang="zh-CN" altLang="zh-CN" dirty="0"/>
              <a:t>”，又称</a:t>
            </a:r>
            <a:r>
              <a:rPr lang="zh-CN" altLang="zh-CN" b="1" dirty="0"/>
              <a:t>附加线程</a:t>
            </a:r>
            <a:r>
              <a:rPr lang="zh-CN" altLang="zh-CN" dirty="0"/>
              <a:t>或简称</a:t>
            </a:r>
            <a:r>
              <a:rPr lang="zh-CN" altLang="zh-CN" b="1" dirty="0"/>
              <a:t>线程</a:t>
            </a:r>
            <a:r>
              <a:rPr lang="zh-CN" altLang="zh-CN" dirty="0" smtClean="0"/>
              <a:t>。</a:t>
            </a:r>
            <a:endParaRPr lang="zh-CN" altLang="zh-CN" dirty="0"/>
          </a:p>
        </p:txBody>
      </p:sp>
    </p:spTree>
    <p:extLst>
      <p:ext uri="{BB962C8B-B14F-4D97-AF65-F5344CB8AC3E}">
        <p14:creationId xmlns:p14="http://schemas.microsoft.com/office/powerpoint/2010/main" val="2825206344"/>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 xmlns:a16="http://schemas.microsoft.com/office/drawing/2014/main" id="{F9A266E2-5AA5-49DE-AFBA-7F70487D7D08}"/>
              </a:ext>
            </a:extLst>
          </p:cNvPr>
          <p:cNvSpPr txBox="1">
            <a:spLocks/>
          </p:cNvSpPr>
          <p:nvPr/>
        </p:nvSpPr>
        <p:spPr>
          <a:xfrm>
            <a:off x="512008" y="356627"/>
            <a:ext cx="49424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．编程思路</a:t>
            </a:r>
          </a:p>
        </p:txBody>
      </p:sp>
      <p:sp>
        <p:nvSpPr>
          <p:cNvPr id="4" name="TextBox 3"/>
          <p:cNvSpPr txBox="1"/>
          <p:nvPr/>
        </p:nvSpPr>
        <p:spPr>
          <a:xfrm>
            <a:off x="1701209" y="1477926"/>
            <a:ext cx="4008474" cy="2247424"/>
          </a:xfrm>
          <a:prstGeom prst="round2Diag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indent="446088"/>
            <a:r>
              <a:rPr lang="zh-CN" altLang="zh-CN" dirty="0"/>
              <a:t>多线程编程的基本思路是：在主线程中将耗时多的程序模块分配给用户线程，这样就能够保证主线程不会进入无响应状态，还可以利用多个用户线程的独立性实现并发操作，使得程序可以同时为多个用户提供服务</a:t>
            </a:r>
            <a:r>
              <a:rPr lang="zh-CN" altLang="zh-CN" dirty="0" smtClean="0"/>
              <a:t>。</a:t>
            </a:r>
            <a:endParaRPr lang="zh-CN" altLang="zh-CN" dirty="0"/>
          </a:p>
        </p:txBody>
      </p:sp>
      <p:sp>
        <p:nvSpPr>
          <p:cNvPr id="5" name="对角圆角矩形 4"/>
          <p:cNvSpPr/>
          <p:nvPr/>
        </p:nvSpPr>
        <p:spPr>
          <a:xfrm flipH="1">
            <a:off x="6152707" y="1477926"/>
            <a:ext cx="4224670" cy="2247424"/>
          </a:xfrm>
          <a:prstGeom prst="round2Diag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indent="446088"/>
            <a:r>
              <a:rPr lang="zh-CN" altLang="zh-CN" dirty="0"/>
              <a:t>多线程程序中，在一个线程必须等待的时候，</a:t>
            </a:r>
            <a:r>
              <a:rPr lang="en-US" altLang="zh-CN" dirty="0"/>
              <a:t>CPU </a:t>
            </a:r>
            <a:r>
              <a:rPr lang="zh-CN" altLang="zh-CN" dirty="0"/>
              <a:t>可以运行其他线程而不是空闲，这就大大提高了系统资源利用率。浏览器就是一个很好的多线程例子，在浏览器中可以在下载资源的同时滚动页面，在访问新页面时播放网络视频等。</a:t>
            </a:r>
          </a:p>
        </p:txBody>
      </p:sp>
      <p:sp>
        <p:nvSpPr>
          <p:cNvPr id="6" name="TextBox 5"/>
          <p:cNvSpPr txBox="1"/>
          <p:nvPr/>
        </p:nvSpPr>
        <p:spPr>
          <a:xfrm>
            <a:off x="1701209" y="3934047"/>
            <a:ext cx="8676168" cy="1740218"/>
          </a:xfrm>
          <a:prstGeom prst="plaque">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50000"/>
              </a:lnSpc>
            </a:pPr>
            <a:r>
              <a:rPr lang="zh-CN" altLang="zh-CN" dirty="0"/>
              <a:t>一个传统</a:t>
            </a:r>
            <a:r>
              <a:rPr lang="en-US" altLang="zh-CN" dirty="0"/>
              <a:t>C#</a:t>
            </a:r>
            <a:r>
              <a:rPr lang="zh-CN" altLang="zh-CN" dirty="0"/>
              <a:t>应用程序可以通过以下两种方式转变为多线程程序：</a:t>
            </a:r>
          </a:p>
          <a:p>
            <a:pPr>
              <a:lnSpc>
                <a:spcPct val="150000"/>
              </a:lnSpc>
            </a:pPr>
            <a:r>
              <a:rPr lang="zh-CN" altLang="zh-CN" dirty="0"/>
              <a:t>① 明确地创建并运行附加线程；</a:t>
            </a:r>
          </a:p>
          <a:p>
            <a:pPr>
              <a:lnSpc>
                <a:spcPct val="150000"/>
              </a:lnSpc>
            </a:pPr>
            <a:r>
              <a:rPr lang="zh-CN" altLang="zh-CN" dirty="0"/>
              <a:t>② 通过</a:t>
            </a:r>
            <a:r>
              <a:rPr lang="en-US" altLang="zh-CN" dirty="0"/>
              <a:t>.NET</a:t>
            </a:r>
            <a:r>
              <a:rPr lang="zh-CN" altLang="zh-CN" dirty="0"/>
              <a:t>框架的特性来创建线程，比如后台工作线程、线程池和定时器等</a:t>
            </a:r>
            <a:r>
              <a:rPr lang="zh-CN" altLang="zh-CN" dirty="0" smtClean="0"/>
              <a:t>。</a:t>
            </a:r>
            <a:endParaRPr lang="zh-CN" altLang="zh-CN" dirty="0"/>
          </a:p>
        </p:txBody>
      </p:sp>
    </p:spTree>
    <p:extLst>
      <p:ext uri="{BB962C8B-B14F-4D97-AF65-F5344CB8AC3E}">
        <p14:creationId xmlns:p14="http://schemas.microsoft.com/office/powerpoint/2010/main" val="1314823057"/>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BAD49515-C54E-40A8-934E-0FE6E8DEECDE"/>
  <p:tag name="ISPRING_SCORM_RATE_SLIDES" val="1"/>
  <p:tag name="ISPRINGONLINEFOLDERID" val="0"/>
  <p:tag name="ISPRINGONLINEFOLDERPATH" val="内容列表"/>
  <p:tag name="ISPRINGCLOUDFOLDERID" val="0"/>
  <p:tag name="ISPRINGCLOUDFOLDERPATH" val="资源库"/>
  <p:tag name="ISPRING_PLAYERS_CUSTOMIZATION" val="UEsDBBQAAgAIADmNqko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5japKJGX/Cx0DAAA2DAAAJwAAAHVuaXZlcnNhbC9mbGFzaF9wdWJsaXNoaW5nX3NldHRpbmdzLnhtbNVW3W7aMBS+5yksT70sabt261CgqgpoVVtAhWnrVWViQ6z6J4ttKL3a0+zB9iQ7joGC2nXpD9ImFBEfn/OdX39xfHQrBZqw3HCt6ni3uoMRU4mmXI3r+MugvX2IkbFEUSK0YnWsNEZHjUqcuaHgJu0za0HVIIBRppbZOk6tzWpRNJ1Oq9xkud/VwlnAN9VEyyjLmWHKsjzKBJnBn51lzOA5QgkAeKRWc7NGpYJQHJAuNHWCIU4hcsV9UkS0BTEpjoLakCQ341w7RU+00DnKx8M6fnd47H8LnQDV5JIpXxPTAKEX2xqhlPsoiOjzO4ZSxscphLu3j9GUU5sWr5HXj6OHKAV2SJ14lBMNNVB2Di+ZJZRYEpbBn2W31iwEQURnikieDGAH+fzruDm4/nzVa12en3bOrgfd7vngtBeCKGyidZw4WncUQ0Da5Qlb+omJtSRJIW6wGRFhWBytihZqI63WgvNrNNQCal9YwRjJIaMdItlKN/o3XLVBcxejESQiZnV8nHMiMOKWCJ4sjY0bGstt0fX2qiYCLBhPhi76+N59qE6Sktyw1bAWO8bXPGl81U5QNNMOCX7DkNUI8ncS3lKGVpuDRrmWhRTGxyIjOHiccDZl9Kio6RzwT46uwIV0YAmzmglmg4fvjt+hIRvpHHAZmcBkg5ybgF99FnBGjLkHJYsYt/rnp83W9Wmn2fq25RMkdEJU8kxwaDiTmd0IPpkhpe3CDsqREGdY0RTKabFXJrfqy9tguHQitPmtm7ECvcGWbMbLcxrz1whKu03JpDiI/nAV0HAEObQkYMJGAnTBlWNlAROikFZihkgCtGb8sZ5w7QxIwgEO0OblEQZ7xFWxGgO1gcecsrwU5M7u3vv9gw8fDz/VqtGvHz+3nzSaE35PEO8uMP7Jk5S/pP2HbBhHnqUfJ22bu3+Ts69a/TJl7XTLaHXPymhdho9Cb+WDUCoEIJFxOBRAI4JLbhl9y5F4QVtf9S0OM7GZtm4w59eM8n+Tclgtr3Vr97g4evSi6XckV1xCITyFLW+njYP9HbgZPrpVqQDa+l2/UfkNUEsDBBQAAgAIADmNqkqJxK+4sgIAAFUKAAAhAAAAdW5pdmVyc2FsL2ZsYXNoX3NraW5fc2V0dGluZ3MueG1slVZtb9sgEP6+XxFl3+vuNZ1EI7VpJlXq1mqt+h3bFxsFgwU4Xf79OMAxTuzGy6lSeO55uOO4IyV6y8Tyw2xGMsmlegZjmCg0Ii02Y/n1PG2MkeIik8KAMBdCqory+fLjT/chiWOeU8kdqKmaDc2gC7NwnymSEOPbAm1MkMmqpmL/IAt5kdJsWyjZiPxsauW+BsWZ2Frm5Y/Faj0agDNt7g1UvZzWV2jTJLUCrQFT+r5GO6viNAXeRrp0n4maLtT7pz+S7ZhmxsluPqGNyWpaQL/IVzdo43xhd+/fygLtfYGBv8ZSv3xGG6VyugfV3/zuK9qoQtZN/T89UitZYEH7mvcv8aDhkuZ2/DCrS7SzAjwQBjp7C6E87qx3ESl8jeee4LgqyZ+wrkcPAl56ymG5oVwDSdqld+pSvj02xg7IgRBDHenJZv1EGw1Lo5rA6rCO9wfemMgjUgA6xqvkTQUrn3BE7OMdf7W6dW9FnN8BixJUsAtglGEHdszftq4nzAjsmM+c5fAo+P6EfuzxmvaOb2m4zaj8XturvvWCoHbZ1qtdtV6M9ICTq6PQAWg5lcxhqTGdF1YB3hpJHOZTSk5yIoLuWEENk+IX8tK9O4wmyZEjtNpwYxHDDIehfnM52lc6vi+3ntCO/lehO5xfz4x9xK/n1BialZX9VdLzWdDZKbGFmSfDCnwmLR3UvdjISONij4kqqragXqTkU8MIaUBP3V760RqjkySqAUmGq0zCJkPlF02VglrbW2PQtk0f87ySFSW3f+aVwRvkfcGI0ytNabcTlB26MgJCCwBVWdn2rF94T9VwwzjsoJ38CHAHHjsZ0bZHx9rtxjzAxsQNF5BJHRkeiq5TYl7fMSB4tXkNK7xnQtcbmmp3tN7gn3uW29cMmy8meSA0U29r6z8togXx38l/UEsDBBQAAgAIADmNqkpGdqD88gIAAEcLAAAmAAAAdW5pdmVyc2FsL2h0bWxfcHVibGlzaGluZ19zZXR0aW5ncy54bWzNVt1O2zAUvu9TWJ64pAHGNlalRYiCQGO0op02rtBp7DYWjp3ZTku52tPswfYkO47b0grWBUSnqYoaH5/znT+fL44P7zJJxtxYoVWT7tZ3KOEq0UyoUZN+6Z9uH1BiHSgGUivepEpTctiqxXkxkMKmPe4cqlqCMMo2ctekqXN5I4omk0ld2Nz4XS0Lh/i2nugsyg23XDluolzCFP/cNOeWzhAqAOCTaTUza9VqhMQB6bNmheREMIxcCZ8UyDOXSRoFrQEktyOjC8WOtdSGmNGgSd8cHPnfXCcgtUXGlS+JbaHQi10DGBM+CJA9cc9JysUoxWj39imZCObS8jXy+nH0GKXEDpmDRznWWALlZvAZd8DAQVgGf47fOTsXBBGbKshE0scd4tNv0nb/5uy6e3J1cX756abf6Vz0z7shiNImWsWJo1VHMQakC5PwhZ8YnIMkxbjRZgjS8jhaFs3VhlqtBOfXZKAllr60omSIkcppkx4ZAZIS4UCKZLHrwIy4OxUSc/C2u/WhcvQBMOSbpGAsX3Y037G+iknrqy4kI1NdECluOXGaYEZFhm8pJ8vlJkOjs1IqwTpipWCcjAWfcHZYVmkG+CdH1+giK9ASD18uuQsevhfingz4UBvE5TDGo4pyYQN+/VnAOVj7AArzGLd6F+ftk5vzy/bJty2fILAxqOSZ4NhCnuVuI/gwJUq7uR2WI4HC8rIpTLByr0pu9Ze3wYqskKHNr92MJegNtmQzXp7TmL9GUNltCuNyEP1wldA4ggJbEjBxI8FxF6rgVQETUEQrOSWQIFFZP9ZjoQuLkjDAAdq+PMJgT4QqVyP8cqBHw7ipBLmzu/d2/937DwcfG/Xo14+f22uNZhTeleDdBQ4/XkviCyJ/zIZx5LnzaRp2pvhXLHx90qtSqMtOFa3OpypaV4Hmu0sUXykEpIVROOZIDFJkwnH2mk1+QaPWfy9DG1+pURvMYu1x+3+TCKvF9WjlPhRHT17Yaihfvfy2ar8BUEsDBBQAAgAIADmNqkpF+P6SmAEAAB8GAAAfAAAAdW5pdmVyc2FsL2h0bWxfc2tpbl9zZXR0aW5ncy5qc42UTW/CMAyG7/yKKrtOiH122w0NJk3iMGncph3SYkpFmlRJ2tEh/vvq8NEmTQfxhb48fR27sreDoD4kJsFLsDW/zfOH/Ww0QE3LAq5tnfXoGepEsXQB8zQDlnIgDlIeXz3Ju4bwGRNuTKPqE21Vy48I/GdJmWrjucdCejTl0Uqf4Y8H3PjAX6u0Q1n7klp9jgqtBR/GgmvgesiFzKhhyNWbOe0KHViUIM+gSxqDZRqa00c2jg8hRpuLRZZTXs1EIoYRjdeJFAVf9OVfVTnI+ouv98DoOXydWnYsVfpdQ+Ymnj5h9JO5BKXgkPdxiuGFGY2AtXxH5vyDWsbdghy6TFWqj/T4BqNN5zSBTpeexhg2xmuvTjdDjC6nYaP3xN0thkUwWoHsWE3uMSxQ5EV+wQfMpUiwIx202/MTygRdpDw5pB5heDm8LNr2da8p1Fx/QqwREs4IrTwTmfVtjgvGXnsHVzlZZ76ZZz6R+8T+ZeWKzRay7qPdRYLPXwGhWtN4ldX7oV6OdSOoXIOcC8HqAr7PXdXNNdj9AVBLAwQUAAIACAA5japK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A5japKDNK2rG4AAABuAAAAHAAAAHVuaXZlcnNhbC9sb2NhbF9zZXR0aW5ncy54bWyzsa/IzVEoSy0qzszPs1Uy1DNQUkjNS85PycxLt1UKDXHTtVBSKC5JzEtJzMnPS7VVystXUrC347LJyU9OzAlOLSkBKixWKMhJrEwtCknNBTJKUv0Sc4Eqn7aueNm8QkFX4cn+dc+m7FTSt+MCAF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A5japKNdvZrWgBAADzAgAAKQAAAHVuaXZlcnNhbC9za2luX2N1c3RvbWl6YXRpb25fc2V0dGluZ3MueG1sjVLbahsxEH3PV4j8gCWNbgtbg67FkIdCE/K89aphiaMtK4WEoo+vNq1x3Lq0mqeZc+YMMzp9fpySfc5lfpq+D2Wa0+dYypQe8vYKoX4/H+bl0xJzLHlzqtxPaZxfdunrvNZaNZchjcMy2hXNW4zC20NKauVUy5hhFEnmqVfIeW4b1oHrwDbMUWL7zW8SP3WXuI+pXFbtN2fonw27lONSdmmMr1s4Z7+Hzjf4uAzj1Hh5K9ga9Ti1OrYGYoRL7ivVACCQ5Y44XKXspCbIY8YxVKMoUECEc9KJSiTl0LLQiabCfCcQk4xRV6mnrRtpbRy1VUJHiG7TvOpsDcFIjBEhBJirXEAwGDU2NA0Naj0gODAgqjaaKEDBBhNY9c4Ly5GiXmBcmTGA8em4p+3en+tU/e91juf8h+DFL7iIrt7aXDBXv39elka+jU/fDkOJ6MuQ4278cB3ubm6uf3nyzb9HxmrUtvFfff0DUEsDBBQAAgAIADmNqkrRO6BVfQEAAGUXAAAXAAAAdW5pdmVyc2FsL3VuaXZlcnNhbC5wbmfrDPBz5+WS4mJgYOD19HAJYmBg6WFgYM7nYAOK7Fd05AVSjMVB7k4M687JvARyWNIdfR0ZGDb2c/9JZAXyOQs8IosZGPgOgzDj8fwVKQwMYr88XRxDKuLe3jZctTpAwi3wuf0+E7MwpSWcSwSDft7jfHJv90HBI18Prvr3mMXMQrZ+2/vfG9e93qhz+vbbMmagmQ+4a3+dz3BczPn3rr/BrW1vvyQDBRn23c9wnr+3+eLjjxa1HED+gdIety98buuvv/7CCJK/bhx10eRfsLU1E5BTYLtY1PezzXw5kNSOeRe7lm1mBitSlQCJCDQJgniKo5xRzihnlDPKGeWMckY5o5xRzihnlDPKGeWMckY5o5xRzihnlDPKGRYcw7Ofa6pAjAdVbtqzrpXa2sLHin/vQxorfvx/W651LQN0kNnkG59b8vfff78ogkTu529ZeL6u6eKNzz9tpqVa/gUNRTe8N466kOG037qvPj5oxSfV7wxJIKWern4u65wSmgBQSwMEFAACAAgAOY2qSiGCv4RKAAAAawAAABsAAAB1bml2ZXJzYWwvdW5pdmVyc2FsLnBuZy54bWyzsa/IzVEoSy0qzszPs1Uy1DNQsrfj5bIpKEoty0wtV6gAigEFIUBJoRLINUJwyzNTSjJAKkwMEIIZqZnpGSW2ShampnBBfaCZAFBLAQIAABQAAgAIADmNqkoVDq0oZAQAAAcRAAAdAAAAAAAAAAEAAAAAAAAAAAB1bml2ZXJzYWwvY29tbW9uX21lc3NhZ2VzLmxuZ1BLAQIAABQAAgAIADmNqkokZf8LHQMAADYMAAAnAAAAAAAAAAEAAAAAAJ8EAAB1bml2ZXJzYWwvZmxhc2hfcHVibGlzaGluZ19zZXR0aW5ncy54bWxQSwECAAAUAAIACAA5japKicSvuLICAABVCgAAIQAAAAAAAAABAAAAAAABCAAAdW5pdmVyc2FsL2ZsYXNoX3NraW5fc2V0dGluZ3MueG1sUEsBAgAAFAACAAgAOY2qSkZ2oPzyAgAARwsAACYAAAAAAAAAAQAAAAAA8goAAHVuaXZlcnNhbC9odG1sX3B1Ymxpc2hpbmdfc2V0dGluZ3MueG1sUEsBAgAAFAACAAgAOY2qSkX4/pKYAQAAHwYAAB8AAAAAAAAAAQAAAAAAKA4AAHVuaXZlcnNhbC9odG1sX3NraW5fc2V0dGluZ3MuanNQSwECAAAUAAIACAA5japKPTwv0cEAAADlAQAAGgAAAAAAAAABAAAAAAD9DwAAdW5pdmVyc2FsL2kxOG5fcHJlc2V0cy54bWxQSwECAAAUAAIACAA5japKDNK2rG4AAABuAAAAHAAAAAAAAAABAAAAAAD2EAAAdW5pdmVyc2FsL2xvY2FsX3NldHRpbmdzLnhtbFBLAQIAABQAAgAIAESUV0cjtE77+wIAALAIAAAUAAAAAAAAAAEAAAAAAJ4RAAB1bml2ZXJzYWwvcGxheWVyLnhtbFBLAQIAABQAAgAIADmNqko129mtaAEAAPMCAAApAAAAAAAAAAEAAAAAAMsUAAB1bml2ZXJzYWwvc2tpbl9jdXN0b21pemF0aW9uX3NldHRpbmdzLnhtbFBLAQIAABQAAgAIADmNqkrRO6BVfQEAAGUXAAAXAAAAAAAAAAAAAAAAAHoWAAB1bml2ZXJzYWwvdW5pdmVyc2FsLnBuZ1BLAQIAABQAAgAIADmNqkohgr+ESgAAAGsAAAAbAAAAAAAAAAEAAAAAACwYAAB1bml2ZXJzYWwvdW5pdmVyc2FsLnBuZy54bWxQSwUGAAAAAAsACwBJAwAArxgAAAAA"/>
  <p:tag name="ISPRING_PRESENTATION_TITLE" val="木纹小清新通用模板"/>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Office 主题​​">
  <a:themeElements>
    <a:clrScheme name="自定义 77">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977B2D"/>
      </a:accent6>
      <a:hlink>
        <a:srgbClr val="C00000"/>
      </a:hlink>
      <a:folHlink>
        <a:srgbClr val="00B0F0"/>
      </a:folHlink>
    </a:clrScheme>
    <a:fontScheme name="temp">
      <a:majorFont>
        <a:latin typeface="Arial"/>
        <a:ea typeface="方正启体简体"/>
        <a:cs typeface=""/>
      </a:majorFont>
      <a:minorFont>
        <a:latin typeface="Arial"/>
        <a:ea typeface="方正启体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851</TotalTime>
  <Words>4193</Words>
  <Application>Microsoft Office PowerPoint</Application>
  <PresentationFormat>自定义</PresentationFormat>
  <Paragraphs>457</Paragraphs>
  <Slides>63</Slides>
  <Notes>23</Notes>
  <HiddenSlides>0</HiddenSlides>
  <MMClips>5</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63</vt:i4>
      </vt:variant>
    </vt:vector>
  </HeadingPairs>
  <TitlesOfParts>
    <vt:vector size="65" baseType="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木纹小清新通用模板</dc:title>
  <dc:creator>李佳宇</dc:creator>
  <cp:lastModifiedBy>User</cp:lastModifiedBy>
  <cp:revision>416</cp:revision>
  <dcterms:created xsi:type="dcterms:W3CDTF">2017-05-12T01:42:55Z</dcterms:created>
  <dcterms:modified xsi:type="dcterms:W3CDTF">2018-04-04T07:29:23Z</dcterms:modified>
</cp:coreProperties>
</file>